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64" r:id="rId3"/>
    <p:sldId id="267" r:id="rId4"/>
    <p:sldId id="274" r:id="rId5"/>
    <p:sldId id="277" r:id="rId6"/>
    <p:sldId id="268" r:id="rId7"/>
    <p:sldId id="281" r:id="rId8"/>
    <p:sldId id="276" r:id="rId9"/>
    <p:sldId id="278" r:id="rId10"/>
    <p:sldId id="282" r:id="rId11"/>
    <p:sldId id="271" r:id="rId12"/>
    <p:sldId id="273" r:id="rId13"/>
    <p:sldId id="284" r:id="rId14"/>
    <p:sldId id="269" r:id="rId15"/>
    <p:sldId id="270" r:id="rId16"/>
  </p:sldIdLst>
  <p:sldSz cx="9144000" cy="6858000" type="overhead"/>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FF3300"/>
    <a:srgbClr val="CC33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09" autoAdjust="0"/>
    <p:restoredTop sz="88098" autoAdjust="0"/>
  </p:normalViewPr>
  <p:slideViewPr>
    <p:cSldViewPr>
      <p:cViewPr varScale="1">
        <p:scale>
          <a:sx n="65" d="100"/>
          <a:sy n="65" d="100"/>
        </p:scale>
        <p:origin x="-72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30723"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30724"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30725"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E2C94B62-CD71-4500-A647-50479272666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pPr>
              <a:defRPr/>
            </a:pPr>
            <a:fld id="{9EF81D6A-D462-42B6-AFDC-0B3429EFDDD9}" type="datetimeFigureOut">
              <a:rPr lang="en-US"/>
              <a:pPr>
                <a:defRPr/>
              </a:pPr>
              <a:t>2/4/2016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pPr>
              <a:defRPr/>
            </a:pPr>
            <a:fld id="{6D236926-E2DD-4D45-B024-1A0CA6C029A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66E4532-6057-4264-AC46-E59DE60E1D2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FD168DF-AD37-47CA-8483-EFFB41A7312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4C4FED3-0619-4361-AE53-F20DEA85F73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3FF76BC-A4EC-49EA-B18E-22AAF82A5D3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F0840EE-691F-4C6A-A979-28BA9536142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F81A045-6968-4990-8C7A-C1B3535843D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19F336B-F7E6-42EF-82FA-C5DF3EAC495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5E6141D-1E2F-4483-8605-02E7475FAAE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74636BB-5DA6-4F91-B9A3-F223E8C67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B46DA5D-75B7-4EAF-82BE-090DA5DDAD8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01E4D7B-024C-433D-A215-E72704CE6B7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30" tIns="45716" rIns="91430" bIns="45716"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30" tIns="45716" rIns="91430"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30" tIns="45716" rIns="91430" bIns="45716"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30" tIns="45716" rIns="91430" bIns="45716"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30" tIns="45716" rIns="91430" bIns="45716" numCol="1" anchor="t" anchorCtr="0" compatLnSpc="1">
            <a:prstTxWarp prst="textNoShape">
              <a:avLst/>
            </a:prstTxWarp>
          </a:bodyPr>
          <a:lstStyle>
            <a:lvl1pPr algn="r">
              <a:defRPr sz="1400"/>
            </a:lvl1pPr>
          </a:lstStyle>
          <a:p>
            <a:pPr>
              <a:defRPr/>
            </a:pPr>
            <a:fld id="{453B2E5F-9CB4-420C-A9F0-51AEDFA43D1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www.youtube.com/watch?v=oR5pDRkB6Wk&amp;feature=channe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cco.com/crime/paint.chips.bca.2.819249.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videojug.com/interview/csi-of-glass-and-light-2"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videojug.com/interview/csi-and-explosives-2" TargetMode="Externa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hyperlink" Target="http://resources.education.tas.gov.au/item/edres/0b134aae-ed04-458d-8757-cf08e96c3815/2/Ballistics.zip/index_ballistics.html" TargetMode="Externa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cbs13.com/services/popoff.aspx?categoryId=7&amp;videoId=61444@kovr.dayport.com&amp;videoPlayStatus=true&amp;videoStoryIds=61444@kovr.dayport.com&amp;videoTime=57.782&amp;stationName=KOVR&amp;" TargetMode="Externa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3429000" y="4572000"/>
            <a:ext cx="5105400" cy="1447800"/>
          </a:xfrm>
        </p:spPr>
        <p:txBody>
          <a:bodyPr/>
          <a:lstStyle/>
          <a:p>
            <a:pPr eaLnBrk="1" hangingPunct="1"/>
            <a:r>
              <a:rPr lang="en-US" i="1" smtClean="0">
                <a:latin typeface="Arial Rounded MT Bold" pitchFamily="34" charset="0"/>
              </a:rPr>
              <a:t>Let the evidence </a:t>
            </a:r>
            <a:br>
              <a:rPr lang="en-US" i="1" smtClean="0">
                <a:latin typeface="Arial Rounded MT Bold" pitchFamily="34" charset="0"/>
              </a:rPr>
            </a:br>
            <a:r>
              <a:rPr lang="en-US" i="1" smtClean="0">
                <a:latin typeface="Arial Rounded MT Bold" pitchFamily="34" charset="0"/>
              </a:rPr>
              <a:t>speak for itself.</a:t>
            </a:r>
          </a:p>
        </p:txBody>
      </p:sp>
      <p:sp>
        <p:nvSpPr>
          <p:cNvPr id="2051" name="Text Box 9"/>
          <p:cNvSpPr txBox="1">
            <a:spLocks noChangeArrowheads="1"/>
          </p:cNvSpPr>
          <p:nvPr/>
        </p:nvSpPr>
        <p:spPr bwMode="auto">
          <a:xfrm>
            <a:off x="4724400" y="6553200"/>
            <a:ext cx="4267200" cy="274638"/>
          </a:xfrm>
          <a:prstGeom prst="rect">
            <a:avLst/>
          </a:prstGeom>
          <a:noFill/>
          <a:ln w="9525">
            <a:noFill/>
            <a:miter lim="800000"/>
            <a:headEnd/>
            <a:tailEnd/>
          </a:ln>
        </p:spPr>
        <p:txBody>
          <a:bodyPr lIns="91430" tIns="45716" rIns="91430" bIns="45716">
            <a:spAutoFit/>
          </a:bodyPr>
          <a:lstStyle/>
          <a:p>
            <a:pPr>
              <a:spcBef>
                <a:spcPct val="50000"/>
              </a:spcBef>
            </a:pPr>
            <a:r>
              <a:rPr lang="en-US" sz="1200">
                <a:latin typeface="Times New Roman" pitchFamily="18" charset="0"/>
              </a:rPr>
              <a:t>Presentation developed by T. Trimpe 2006   http://sciencespot.net/</a:t>
            </a:r>
          </a:p>
        </p:txBody>
      </p:sp>
      <p:pic>
        <p:nvPicPr>
          <p:cNvPr id="2052" name="Picture 10" descr="j0286943"/>
          <p:cNvPicPr>
            <a:picLocks noChangeAspect="1" noChangeArrowheads="1"/>
          </p:cNvPicPr>
          <p:nvPr/>
        </p:nvPicPr>
        <p:blipFill>
          <a:blip r:embed="rId2" cstate="print"/>
          <a:srcRect/>
          <a:stretch>
            <a:fillRect/>
          </a:stretch>
        </p:blipFill>
        <p:spPr bwMode="auto">
          <a:xfrm>
            <a:off x="838200" y="3810000"/>
            <a:ext cx="2438400" cy="2820988"/>
          </a:xfrm>
          <a:prstGeom prst="rect">
            <a:avLst/>
          </a:prstGeom>
          <a:noFill/>
          <a:ln w="9525">
            <a:noFill/>
            <a:miter lim="800000"/>
            <a:headEnd/>
            <a:tailEnd/>
          </a:ln>
        </p:spPr>
      </p:pic>
      <p:sp>
        <p:nvSpPr>
          <p:cNvPr id="2053" name="WordArt 7"/>
          <p:cNvSpPr>
            <a:spLocks noChangeArrowheads="1" noChangeShapeType="1" noTextEdit="1"/>
          </p:cNvSpPr>
          <p:nvPr/>
        </p:nvSpPr>
        <p:spPr bwMode="auto">
          <a:xfrm>
            <a:off x="228600" y="533400"/>
            <a:ext cx="8610600" cy="3733800"/>
          </a:xfrm>
          <a:prstGeom prst="rect">
            <a:avLst/>
          </a:prstGeom>
        </p:spPr>
        <p:txBody>
          <a:bodyPr wrap="none" fromWordArt="1">
            <a:prstTxWarp prst="textPlain">
              <a:avLst>
                <a:gd name="adj" fmla="val 50000"/>
              </a:avLst>
            </a:prstTxWarp>
          </a:bodyPr>
          <a:lstStyle/>
          <a:p>
            <a:pPr algn="ctr"/>
            <a:r>
              <a:rPr lang="en-US" sz="3600" kern="10">
                <a:ln w="31750">
                  <a:solidFill>
                    <a:srgbClr val="000000"/>
                  </a:solidFill>
                  <a:round/>
                  <a:headEnd/>
                  <a:tailEnd/>
                </a:ln>
                <a:solidFill>
                  <a:srgbClr val="800080"/>
                </a:solidFill>
                <a:latin typeface="Cooper Black"/>
              </a:rPr>
              <a:t>Physical Evidence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0" y="6565900"/>
            <a:ext cx="9144000" cy="244475"/>
          </a:xfrm>
          <a:prstGeom prst="rect">
            <a:avLst/>
          </a:prstGeom>
          <a:noFill/>
          <a:ln w="9525">
            <a:noFill/>
            <a:miter lim="800000"/>
            <a:headEnd/>
            <a:tailEnd/>
          </a:ln>
        </p:spPr>
        <p:txBody>
          <a:bodyPr lIns="91430" tIns="45716" rIns="91430" bIns="45716">
            <a:spAutoFit/>
          </a:bodyPr>
          <a:lstStyle/>
          <a:p>
            <a:pPr algn="ctr">
              <a:spcBef>
                <a:spcPct val="50000"/>
              </a:spcBef>
            </a:pPr>
            <a:r>
              <a:rPr lang="en-US" sz="1000">
                <a:latin typeface="Times New Roman" pitchFamily="18" charset="0"/>
              </a:rPr>
              <a:t>Image: (Bottom Left):  http://dofs.gbi.georgia.gov/vgn/images/portal/cit_11783501/81672146questioned%20document.jpg</a:t>
            </a:r>
          </a:p>
        </p:txBody>
      </p:sp>
      <p:sp>
        <p:nvSpPr>
          <p:cNvPr id="16387" name="Text Box 3"/>
          <p:cNvSpPr txBox="1">
            <a:spLocks noChangeArrowheads="1"/>
          </p:cNvSpPr>
          <p:nvPr/>
        </p:nvSpPr>
        <p:spPr bwMode="auto">
          <a:xfrm>
            <a:off x="2749550" y="3416300"/>
            <a:ext cx="6096000" cy="2832100"/>
          </a:xfrm>
          <a:prstGeom prst="rect">
            <a:avLst/>
          </a:prstGeom>
          <a:noFill/>
          <a:ln w="9525">
            <a:noFill/>
            <a:miter lim="800000"/>
            <a:headEnd/>
            <a:tailEnd/>
          </a:ln>
        </p:spPr>
        <p:txBody>
          <a:bodyPr lIns="91430" tIns="45716" rIns="91430" bIns="45716">
            <a:spAutoFit/>
          </a:bodyPr>
          <a:lstStyle/>
          <a:p>
            <a:pPr algn="just"/>
            <a:r>
              <a:rPr lang="en-US" sz="2400" b="1">
                <a:latin typeface="Times New Roman" pitchFamily="18" charset="0"/>
              </a:rPr>
              <a:t>Questioned Documents</a:t>
            </a:r>
          </a:p>
          <a:p>
            <a:pPr algn="just"/>
            <a:endParaRPr lang="en-US" sz="1400">
              <a:latin typeface="Times New Roman" pitchFamily="18" charset="0"/>
            </a:endParaRPr>
          </a:p>
          <a:p>
            <a:pPr algn="just"/>
            <a:r>
              <a:rPr lang="en-US">
                <a:latin typeface="Times New Roman" pitchFamily="18" charset="0"/>
              </a:rPr>
              <a:t>• Examiners will analyze a ransom note or other document to find clues to link it to a crime scene or a specific suspect.  They will analyze the type of paper used, printing method or handwriting style, and type of ink. </a:t>
            </a:r>
          </a:p>
          <a:p>
            <a:pPr algn="just"/>
            <a:endParaRPr lang="en-US" sz="1400">
              <a:latin typeface="Times New Roman" pitchFamily="18" charset="0"/>
            </a:endParaRPr>
          </a:p>
          <a:p>
            <a:pPr algn="just"/>
            <a:r>
              <a:rPr lang="en-US">
                <a:latin typeface="Times New Roman" pitchFamily="18" charset="0"/>
              </a:rPr>
              <a:t>• Other unique features, such as watermarks on stationary or indentations made as someone wrote on a page in a notebook, may provide useful clues.</a:t>
            </a:r>
            <a:endParaRPr lang="en-US" sz="1400">
              <a:latin typeface="Times New Roman" pitchFamily="18" charset="0"/>
            </a:endParaRPr>
          </a:p>
        </p:txBody>
      </p:sp>
      <p:sp>
        <p:nvSpPr>
          <p:cNvPr id="11268" name="Text Box 8"/>
          <p:cNvSpPr txBox="1">
            <a:spLocks noChangeArrowheads="1"/>
          </p:cNvSpPr>
          <p:nvPr/>
        </p:nvSpPr>
        <p:spPr bwMode="auto">
          <a:xfrm>
            <a:off x="152400" y="228600"/>
            <a:ext cx="7239000" cy="2616200"/>
          </a:xfrm>
          <a:prstGeom prst="rect">
            <a:avLst/>
          </a:prstGeom>
          <a:noFill/>
          <a:ln w="9525">
            <a:noFill/>
            <a:miter lim="800000"/>
            <a:headEnd/>
            <a:tailEnd/>
          </a:ln>
        </p:spPr>
        <p:txBody>
          <a:bodyPr lIns="91430" tIns="45716" rIns="91430" bIns="45716">
            <a:spAutoFit/>
          </a:bodyPr>
          <a:lstStyle/>
          <a:p>
            <a:r>
              <a:rPr lang="en-US" sz="2400" b="1">
                <a:latin typeface="Times New Roman" pitchFamily="18" charset="0"/>
              </a:rPr>
              <a:t>Wounds</a:t>
            </a:r>
          </a:p>
          <a:p>
            <a:endParaRPr lang="en-US" sz="1400">
              <a:latin typeface="Times New Roman" pitchFamily="18" charset="0"/>
            </a:endParaRPr>
          </a:p>
          <a:p>
            <a:pPr algn="just"/>
            <a:r>
              <a:rPr lang="en-US">
                <a:latin typeface="Times New Roman" pitchFamily="18" charset="0"/>
              </a:rPr>
              <a:t>• Wounds can often be matched to weapons or tool marks on the weapon.  Investigators may also be able to determine the weapon's size, shape, and length. </a:t>
            </a:r>
          </a:p>
          <a:p>
            <a:pPr algn="just"/>
            <a:endParaRPr lang="en-US" sz="1400">
              <a:latin typeface="Times New Roman" pitchFamily="18" charset="0"/>
            </a:endParaRPr>
          </a:p>
          <a:p>
            <a:pPr algn="just"/>
            <a:r>
              <a:rPr lang="en-US">
                <a:latin typeface="Times New Roman" pitchFamily="18" charset="0"/>
              </a:rPr>
              <a:t>• Analysis of a wound may provides clues to a victim’s injuries, characteristics of the suspect (left-handed, right-handed, height, etc.), and positions of the victim and suspect at the time of the incident.</a:t>
            </a:r>
          </a:p>
        </p:txBody>
      </p:sp>
      <p:pic>
        <p:nvPicPr>
          <p:cNvPr id="11269" name="Picture 5"/>
          <p:cNvPicPr>
            <a:picLocks noChangeAspect="1" noChangeArrowheads="1"/>
          </p:cNvPicPr>
          <p:nvPr/>
        </p:nvPicPr>
        <p:blipFill>
          <a:blip r:embed="rId2" cstate="print"/>
          <a:srcRect/>
          <a:stretch>
            <a:fillRect/>
          </a:stretch>
        </p:blipFill>
        <p:spPr bwMode="auto">
          <a:xfrm>
            <a:off x="7543800" y="152400"/>
            <a:ext cx="1371600" cy="2286000"/>
          </a:xfrm>
          <a:prstGeom prst="rect">
            <a:avLst/>
          </a:prstGeom>
          <a:noFill/>
          <a:ln w="9525">
            <a:noFill/>
            <a:miter lim="800000"/>
            <a:headEnd/>
            <a:tailEnd/>
          </a:ln>
        </p:spPr>
      </p:pic>
      <p:pic>
        <p:nvPicPr>
          <p:cNvPr id="16390" name="Picture 2"/>
          <p:cNvPicPr>
            <a:picLocks noChangeAspect="1" noChangeArrowheads="1"/>
          </p:cNvPicPr>
          <p:nvPr/>
        </p:nvPicPr>
        <p:blipFill>
          <a:blip r:embed="rId3" cstate="print"/>
          <a:srcRect/>
          <a:stretch>
            <a:fillRect/>
          </a:stretch>
        </p:blipFill>
        <p:spPr bwMode="auto">
          <a:xfrm>
            <a:off x="311150" y="3429000"/>
            <a:ext cx="2286000" cy="1714500"/>
          </a:xfrm>
          <a:prstGeom prst="rect">
            <a:avLst/>
          </a:prstGeom>
          <a:noFill/>
          <a:ln w="9525">
            <a:noFill/>
            <a:miter lim="800000"/>
            <a:headEnd/>
            <a:tailEnd/>
          </a:ln>
        </p:spPr>
      </p:pic>
      <p:pic>
        <p:nvPicPr>
          <p:cNvPr id="12295" name="Picture 7" descr="C:\Users\Tracy\AppData\Local\Microsoft\Windows\Temporary Internet Files\Content.IE5\QA989NRI\MCj04347990000[1].png">
            <a:hlinkClick r:id="rId4"/>
          </p:cNvPr>
          <p:cNvPicPr>
            <a:picLocks noChangeAspect="1" noChangeArrowheads="1"/>
          </p:cNvPicPr>
          <p:nvPr/>
        </p:nvPicPr>
        <p:blipFill>
          <a:blip r:embed="rId5" cstate="print"/>
          <a:srcRect/>
          <a:stretch>
            <a:fillRect/>
          </a:stretch>
        </p:blipFill>
        <p:spPr bwMode="auto">
          <a:xfrm>
            <a:off x="158750" y="5257800"/>
            <a:ext cx="1219200" cy="1219200"/>
          </a:xfrm>
          <a:prstGeom prst="rect">
            <a:avLst/>
          </a:prstGeom>
          <a:noFill/>
          <a:ln w="9525">
            <a:noFill/>
            <a:miter lim="800000"/>
            <a:headEnd/>
            <a:tailEnd/>
          </a:ln>
        </p:spPr>
      </p:pic>
      <p:sp>
        <p:nvSpPr>
          <p:cNvPr id="8" name="TextBox 7"/>
          <p:cNvSpPr txBox="1">
            <a:spLocks noChangeArrowheads="1"/>
          </p:cNvSpPr>
          <p:nvPr/>
        </p:nvSpPr>
        <p:spPr bwMode="auto">
          <a:xfrm>
            <a:off x="1301750" y="5257800"/>
            <a:ext cx="1447800" cy="1077913"/>
          </a:xfrm>
          <a:prstGeom prst="rect">
            <a:avLst/>
          </a:prstGeom>
          <a:noFill/>
          <a:ln w="9525">
            <a:noFill/>
            <a:miter lim="800000"/>
            <a:headEnd/>
            <a:tailEnd/>
          </a:ln>
        </p:spPr>
        <p:txBody>
          <a:bodyPr>
            <a:spAutoFit/>
          </a:bodyPr>
          <a:lstStyle/>
          <a:p>
            <a:pPr algn="ctr"/>
            <a:r>
              <a:rPr lang="en-US" sz="1600" b="1"/>
              <a:t>FBI Questioned Documents</a:t>
            </a:r>
            <a:br>
              <a:rPr lang="en-US" sz="1600" b="1"/>
            </a:br>
            <a:r>
              <a:rPr lang="en-US" sz="1600" b="1"/>
              <a:t>UNIT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39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3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0" y="6565900"/>
            <a:ext cx="9144000" cy="244475"/>
          </a:xfrm>
          <a:prstGeom prst="rect">
            <a:avLst/>
          </a:prstGeom>
          <a:noFill/>
          <a:ln w="9525">
            <a:noFill/>
            <a:miter lim="800000"/>
            <a:headEnd/>
            <a:tailEnd/>
          </a:ln>
        </p:spPr>
        <p:txBody>
          <a:bodyPr lIns="91430" tIns="45716" rIns="91430" bIns="45716">
            <a:spAutoFit/>
          </a:bodyPr>
          <a:lstStyle/>
          <a:p>
            <a:pPr algn="ctr">
              <a:spcBef>
                <a:spcPct val="50000"/>
              </a:spcBef>
            </a:pPr>
            <a:r>
              <a:rPr lang="en-US" sz="1000">
                <a:latin typeface="Times New Roman" pitchFamily="18" charset="0"/>
              </a:rPr>
              <a:t>Images: http://biology.arizona.edu/sciconn/lessons2/Vuturo/vuturo/photos/desmus.gif</a:t>
            </a:r>
          </a:p>
        </p:txBody>
      </p:sp>
      <p:sp>
        <p:nvSpPr>
          <p:cNvPr id="6" name="Text Box 10"/>
          <p:cNvSpPr txBox="1">
            <a:spLocks noChangeArrowheads="1"/>
          </p:cNvSpPr>
          <p:nvPr/>
        </p:nvSpPr>
        <p:spPr bwMode="auto">
          <a:xfrm>
            <a:off x="152400" y="3421063"/>
            <a:ext cx="7086600" cy="2616200"/>
          </a:xfrm>
          <a:prstGeom prst="rect">
            <a:avLst/>
          </a:prstGeom>
          <a:noFill/>
          <a:ln w="9525">
            <a:noFill/>
            <a:miter lim="800000"/>
            <a:headEnd/>
            <a:tailEnd/>
          </a:ln>
        </p:spPr>
        <p:txBody>
          <a:bodyPr lIns="91430" tIns="45716" rIns="91430" bIns="45716">
            <a:spAutoFit/>
          </a:bodyPr>
          <a:lstStyle/>
          <a:p>
            <a:r>
              <a:rPr lang="en-US" sz="2400" b="1">
                <a:latin typeface="Times New Roman" pitchFamily="18" charset="0"/>
              </a:rPr>
              <a:t>DNA</a:t>
            </a:r>
          </a:p>
          <a:p>
            <a:endParaRPr lang="en-US" sz="1400">
              <a:latin typeface="Times New Roman" pitchFamily="18" charset="0"/>
            </a:endParaRPr>
          </a:p>
          <a:p>
            <a:pPr algn="just"/>
            <a:r>
              <a:rPr lang="en-US">
                <a:latin typeface="Times New Roman" pitchFamily="18" charset="0"/>
              </a:rPr>
              <a:t>• </a:t>
            </a:r>
            <a:r>
              <a:rPr lang="en-US">
                <a:latin typeface="Times New Roman" pitchFamily="18" charset="0"/>
                <a:cs typeface="Times New Roman" pitchFamily="18" charset="0"/>
              </a:rPr>
              <a:t>Investigators can extract DNA from almost any tissue, including hair, fingernails, bones, teeth and body fluids.  The DNA is used to create a profile that can be compared to profiles from suspects or victims.</a:t>
            </a:r>
          </a:p>
          <a:p>
            <a:pPr algn="just"/>
            <a:endParaRPr lang="en-US" sz="1400">
              <a:latin typeface="Times New Roman" pitchFamily="18" charset="0"/>
              <a:cs typeface="Times New Roman" pitchFamily="18" charset="0"/>
            </a:endParaRPr>
          </a:p>
          <a:p>
            <a:pPr algn="just"/>
            <a:r>
              <a:rPr lang="en-US">
                <a:latin typeface="Times New Roman" pitchFamily="18" charset="0"/>
              </a:rPr>
              <a:t>• </a:t>
            </a:r>
            <a:r>
              <a:rPr lang="en-US">
                <a:latin typeface="Times New Roman" pitchFamily="18" charset="0"/>
                <a:cs typeface="Times New Roman" pitchFamily="18" charset="0"/>
              </a:rPr>
              <a:t>CODIS (Combined DNA Index System) is a database maintained by the FBI that is used to find matches to unknown DNA samples from a crime scene. </a:t>
            </a:r>
          </a:p>
        </p:txBody>
      </p:sp>
      <p:pic>
        <p:nvPicPr>
          <p:cNvPr id="7" name="Picture 7"/>
          <p:cNvPicPr>
            <a:picLocks noChangeAspect="1" noChangeArrowheads="1"/>
          </p:cNvPicPr>
          <p:nvPr/>
        </p:nvPicPr>
        <p:blipFill>
          <a:blip r:embed="rId2" cstate="print"/>
          <a:srcRect/>
          <a:stretch>
            <a:fillRect/>
          </a:stretch>
        </p:blipFill>
        <p:spPr bwMode="auto">
          <a:xfrm>
            <a:off x="7467600" y="3421063"/>
            <a:ext cx="1371600" cy="2903537"/>
          </a:xfrm>
          <a:prstGeom prst="rect">
            <a:avLst/>
          </a:prstGeom>
          <a:noFill/>
          <a:ln w="9525">
            <a:noFill/>
            <a:miter lim="800000"/>
            <a:headEnd/>
            <a:tailEnd/>
          </a:ln>
        </p:spPr>
      </p:pic>
      <p:sp>
        <p:nvSpPr>
          <p:cNvPr id="12293" name="Rectangle 9"/>
          <p:cNvSpPr>
            <a:spLocks noChangeArrowheads="1"/>
          </p:cNvSpPr>
          <p:nvPr/>
        </p:nvSpPr>
        <p:spPr bwMode="auto">
          <a:xfrm>
            <a:off x="228600" y="152400"/>
            <a:ext cx="7315200" cy="2678113"/>
          </a:xfrm>
          <a:prstGeom prst="rect">
            <a:avLst/>
          </a:prstGeom>
          <a:noFill/>
          <a:ln w="9525">
            <a:noFill/>
            <a:miter lim="800000"/>
            <a:headEnd/>
            <a:tailEnd/>
          </a:ln>
        </p:spPr>
        <p:txBody>
          <a:bodyPr>
            <a:spAutoFit/>
          </a:bodyPr>
          <a:lstStyle/>
          <a:p>
            <a:r>
              <a:rPr lang="en-US" sz="2400" b="1">
                <a:latin typeface="Times New Roman" pitchFamily="18" charset="0"/>
                <a:cs typeface="Times New Roman" pitchFamily="18" charset="0"/>
              </a:rPr>
              <a:t>Insects</a:t>
            </a:r>
          </a:p>
          <a:p>
            <a:endParaRPr lang="en-US" b="1">
              <a:latin typeface="Times New Roman" pitchFamily="18" charset="0"/>
              <a:cs typeface="Times New Roman" pitchFamily="18" charset="0"/>
            </a:endParaRPr>
          </a:p>
          <a:p>
            <a:pPr algn="just">
              <a:buFont typeface="Arial" charset="0"/>
              <a:buChar char="•"/>
            </a:pPr>
            <a:r>
              <a:rPr lang="en-US" b="1">
                <a:latin typeface="Times New Roman" pitchFamily="18" charset="0"/>
                <a:cs typeface="Times New Roman" pitchFamily="18" charset="0"/>
              </a:rPr>
              <a:t> </a:t>
            </a:r>
            <a:r>
              <a:rPr lang="en-US">
                <a:latin typeface="Times New Roman" pitchFamily="18" charset="0"/>
                <a:cs typeface="Times New Roman" pitchFamily="18" charset="0"/>
              </a:rPr>
              <a:t>Flies, beetles, and other insects can provide useful clues about a corpse.</a:t>
            </a:r>
          </a:p>
          <a:p>
            <a:pPr algn="just"/>
            <a:endParaRPr lang="en-US">
              <a:latin typeface="Times New Roman" pitchFamily="18" charset="0"/>
              <a:cs typeface="Times New Roman" pitchFamily="18" charset="0"/>
            </a:endParaRPr>
          </a:p>
          <a:p>
            <a:pPr algn="just">
              <a:buFont typeface="Arial" charset="0"/>
              <a:buChar char="•"/>
            </a:pPr>
            <a:r>
              <a:rPr lang="en-US">
                <a:latin typeface="Times New Roman" pitchFamily="18" charset="0"/>
                <a:cs typeface="Times New Roman" pitchFamily="18" charset="0"/>
              </a:rPr>
              <a:t> Forensic entomologists use factors such as weather conditions, the location and condition of the body, and their knowledge of the life cycles of insects to help them estimate the postmortem interval or PMI (the time between death and the discovery of the body).</a:t>
            </a:r>
          </a:p>
          <a:p>
            <a:r>
              <a:rPr lang="en-US">
                <a:latin typeface="Times New Roman" pitchFamily="18" charset="0"/>
                <a:cs typeface="Times New Roman" pitchFamily="18" charset="0"/>
              </a:rPr>
              <a:t> </a:t>
            </a:r>
          </a:p>
        </p:txBody>
      </p:sp>
      <p:pic>
        <p:nvPicPr>
          <p:cNvPr id="12294" name="Picture 10"/>
          <p:cNvPicPr>
            <a:picLocks noChangeAspect="1" noChangeArrowheads="1"/>
          </p:cNvPicPr>
          <p:nvPr/>
        </p:nvPicPr>
        <p:blipFill>
          <a:blip r:embed="rId3" cstate="print"/>
          <a:srcRect l="73357" t="25060" r="17200" b="55740"/>
          <a:stretch>
            <a:fillRect/>
          </a:stretch>
        </p:blipFill>
        <p:spPr bwMode="auto">
          <a:xfrm>
            <a:off x="7716838" y="333375"/>
            <a:ext cx="1031875" cy="896938"/>
          </a:xfrm>
          <a:prstGeom prst="rect">
            <a:avLst/>
          </a:prstGeom>
          <a:noFill/>
          <a:ln w="28575">
            <a:noFill/>
            <a:miter lim="800000"/>
            <a:headEnd/>
            <a:tailEnd/>
          </a:ln>
        </p:spPr>
      </p:pic>
      <p:pic>
        <p:nvPicPr>
          <p:cNvPr id="12295" name="Picture 11"/>
          <p:cNvPicPr>
            <a:picLocks noChangeAspect="1" noChangeArrowheads="1"/>
          </p:cNvPicPr>
          <p:nvPr/>
        </p:nvPicPr>
        <p:blipFill>
          <a:blip r:embed="rId4" cstate="print"/>
          <a:srcRect l="25060" t="30933" r="55502" b="53072"/>
          <a:stretch>
            <a:fillRect/>
          </a:stretch>
        </p:blipFill>
        <p:spPr bwMode="auto">
          <a:xfrm>
            <a:off x="7696200" y="1400175"/>
            <a:ext cx="1074738" cy="962025"/>
          </a:xfrm>
          <a:prstGeom prst="rect">
            <a:avLst/>
          </a:prstGeom>
          <a:noFill/>
          <a:ln w="2857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0" y="6461125"/>
            <a:ext cx="9144000" cy="400050"/>
          </a:xfrm>
          <a:prstGeom prst="rect">
            <a:avLst/>
          </a:prstGeom>
          <a:noFill/>
          <a:ln w="9525">
            <a:noFill/>
            <a:miter lim="800000"/>
            <a:headEnd/>
            <a:tailEnd/>
          </a:ln>
        </p:spPr>
        <p:txBody>
          <a:bodyPr lIns="91430" tIns="45716" rIns="91430" bIns="45716">
            <a:spAutoFit/>
          </a:bodyPr>
          <a:lstStyle/>
          <a:p>
            <a:pPr>
              <a:spcBef>
                <a:spcPct val="50000"/>
              </a:spcBef>
            </a:pPr>
            <a:r>
              <a:rPr lang="en-US" sz="1000">
                <a:latin typeface="Times New Roman" pitchFamily="18" charset="0"/>
              </a:rPr>
              <a:t>Source: http://www.crime-scene-investigator.net/excavation.html          </a:t>
            </a:r>
            <a:br>
              <a:rPr lang="en-US" sz="1000">
                <a:latin typeface="Times New Roman" pitchFamily="18" charset="0"/>
              </a:rPr>
            </a:br>
            <a:r>
              <a:rPr lang="en-US" sz="1000">
                <a:latin typeface="Times New Roman" pitchFamily="18" charset="0"/>
              </a:rPr>
              <a:t>Images: http://www.celticnz.org/images/Feedback/SkullSkeleton.JPG and http://www.legacyhealth.org/images/Housecalls/claviclefx.jpg</a:t>
            </a:r>
          </a:p>
        </p:txBody>
      </p:sp>
      <p:sp>
        <p:nvSpPr>
          <p:cNvPr id="13315" name="Text Box 6"/>
          <p:cNvSpPr txBox="1">
            <a:spLocks noChangeArrowheads="1"/>
          </p:cNvSpPr>
          <p:nvPr/>
        </p:nvSpPr>
        <p:spPr bwMode="auto">
          <a:xfrm>
            <a:off x="152400" y="106363"/>
            <a:ext cx="6400800" cy="4770437"/>
          </a:xfrm>
          <a:prstGeom prst="rect">
            <a:avLst/>
          </a:prstGeom>
          <a:noFill/>
          <a:ln w="9525">
            <a:noFill/>
            <a:miter lim="800000"/>
            <a:headEnd/>
            <a:tailEnd/>
          </a:ln>
        </p:spPr>
        <p:txBody>
          <a:bodyPr lIns="91430" tIns="45716" rIns="91430" bIns="45716">
            <a:spAutoFit/>
          </a:bodyPr>
          <a:lstStyle/>
          <a:p>
            <a:r>
              <a:rPr lang="en-US" sz="2400" b="1">
                <a:latin typeface="Times New Roman" pitchFamily="18" charset="0"/>
              </a:rPr>
              <a:t>Skeletal Remains</a:t>
            </a:r>
          </a:p>
          <a:p>
            <a:endParaRPr lang="en-US" sz="1400">
              <a:latin typeface="Times New Roman" pitchFamily="18" charset="0"/>
            </a:endParaRPr>
          </a:p>
          <a:p>
            <a:pPr algn="just"/>
            <a:r>
              <a:rPr lang="en-US">
                <a:latin typeface="Times New Roman" pitchFamily="18" charset="0"/>
              </a:rPr>
              <a:t>• Forensic anthropologists analyze skeletal remains to determine four characteristics for a victim: age, sex, race, and stature (height/build). </a:t>
            </a:r>
          </a:p>
          <a:p>
            <a:pPr algn="just"/>
            <a:r>
              <a:rPr lang="en-US">
                <a:latin typeface="Times New Roman" pitchFamily="18" charset="0"/>
                <a:cs typeface="Times New Roman" pitchFamily="18" charset="0"/>
              </a:rPr>
              <a:t>      </a:t>
            </a:r>
            <a:r>
              <a:rPr lang="en-US" sz="1400">
                <a:latin typeface="Times New Roman" pitchFamily="18" charset="0"/>
                <a:cs typeface="Times New Roman" pitchFamily="18" charset="0"/>
                <a:sym typeface="Wingdings 3" pitchFamily="18" charset="2"/>
              </a:rPr>
              <a:t></a:t>
            </a:r>
            <a:r>
              <a:rPr lang="en-US">
                <a:latin typeface="Times New Roman" pitchFamily="18" charset="0"/>
                <a:cs typeface="Times New Roman" pitchFamily="18" charset="0"/>
              </a:rPr>
              <a:t> Sex - Determined by examining the pelvis, humerus, and</a:t>
            </a:r>
          </a:p>
          <a:p>
            <a:pPr algn="just"/>
            <a:r>
              <a:rPr lang="en-US">
                <a:latin typeface="Times New Roman" pitchFamily="18" charset="0"/>
                <a:cs typeface="Times New Roman" pitchFamily="18" charset="0"/>
              </a:rPr>
              <a:t>         femur</a:t>
            </a:r>
          </a:p>
          <a:p>
            <a:pPr algn="just"/>
            <a:r>
              <a:rPr lang="en-US">
                <a:latin typeface="Times New Roman" pitchFamily="18" charset="0"/>
                <a:cs typeface="Times New Roman" pitchFamily="18" charset="0"/>
              </a:rPr>
              <a:t>      </a:t>
            </a:r>
            <a:r>
              <a:rPr lang="en-US" sz="1400">
                <a:latin typeface="Times New Roman" pitchFamily="18" charset="0"/>
                <a:cs typeface="Times New Roman" pitchFamily="18" charset="0"/>
                <a:sym typeface="Wingdings 3" pitchFamily="18" charset="2"/>
              </a:rPr>
              <a:t></a:t>
            </a:r>
            <a:r>
              <a:rPr lang="en-US">
                <a:latin typeface="Times New Roman" pitchFamily="18" charset="0"/>
                <a:cs typeface="Times New Roman" pitchFamily="18" charset="0"/>
                <a:sym typeface="Wingdings 3" pitchFamily="18" charset="2"/>
              </a:rPr>
              <a:t> </a:t>
            </a:r>
            <a:r>
              <a:rPr lang="en-US">
                <a:latin typeface="Times New Roman" pitchFamily="18" charset="0"/>
                <a:cs typeface="Times New Roman" pitchFamily="18" charset="0"/>
              </a:rPr>
              <a:t>Age and stature – Determined by analyzing the development      </a:t>
            </a:r>
          </a:p>
          <a:p>
            <a:pPr algn="just"/>
            <a:r>
              <a:rPr lang="en-US">
                <a:latin typeface="Times New Roman" pitchFamily="18" charset="0"/>
                <a:cs typeface="Times New Roman" pitchFamily="18" charset="0"/>
              </a:rPr>
              <a:t>         of the teeth, bone growth, and the length of specific bones, </a:t>
            </a:r>
          </a:p>
          <a:p>
            <a:pPr algn="just"/>
            <a:r>
              <a:rPr lang="en-US">
                <a:latin typeface="Times New Roman" pitchFamily="18" charset="0"/>
                <a:cs typeface="Times New Roman" pitchFamily="18" charset="0"/>
              </a:rPr>
              <a:t>         such as the femur. </a:t>
            </a:r>
          </a:p>
          <a:p>
            <a:pPr algn="just"/>
            <a:r>
              <a:rPr lang="en-US">
                <a:latin typeface="Times New Roman" pitchFamily="18" charset="0"/>
                <a:cs typeface="Times New Roman" pitchFamily="18" charset="0"/>
              </a:rPr>
              <a:t>      </a:t>
            </a:r>
            <a:r>
              <a:rPr lang="en-US" sz="1400">
                <a:latin typeface="Times New Roman" pitchFamily="18" charset="0"/>
                <a:cs typeface="Times New Roman" pitchFamily="18" charset="0"/>
                <a:sym typeface="Wingdings 3" pitchFamily="18" charset="2"/>
              </a:rPr>
              <a:t></a:t>
            </a:r>
            <a:r>
              <a:rPr lang="en-US">
                <a:latin typeface="Times New Roman" pitchFamily="18" charset="0"/>
                <a:cs typeface="Times New Roman" pitchFamily="18" charset="0"/>
                <a:sym typeface="Wingdings 3" pitchFamily="18" charset="2"/>
              </a:rPr>
              <a:t> </a:t>
            </a:r>
            <a:r>
              <a:rPr lang="en-US">
                <a:latin typeface="Times New Roman" pitchFamily="18" charset="0"/>
                <a:cs typeface="Times New Roman" pitchFamily="18" charset="0"/>
              </a:rPr>
              <a:t>Race – Determined by analyzing the skull for characteristics </a:t>
            </a:r>
          </a:p>
          <a:p>
            <a:pPr algn="just"/>
            <a:r>
              <a:rPr lang="en-US">
                <a:latin typeface="Times New Roman" pitchFamily="18" charset="0"/>
                <a:cs typeface="Times New Roman" pitchFamily="18" charset="0"/>
              </a:rPr>
              <a:t>         that are common among people of different races.</a:t>
            </a:r>
          </a:p>
          <a:p>
            <a:pPr algn="just"/>
            <a:endParaRPr lang="en-US" sz="1400">
              <a:latin typeface="Times New Roman" pitchFamily="18" charset="0"/>
              <a:cs typeface="Times New Roman" pitchFamily="18" charset="0"/>
            </a:endParaRPr>
          </a:p>
          <a:p>
            <a:pPr algn="just"/>
            <a:r>
              <a:rPr lang="en-US">
                <a:latin typeface="Times New Roman" pitchFamily="18" charset="0"/>
              </a:rPr>
              <a:t>• DNA samples can be collected from bone, teeth, and hair to provide clues to a person’s identity.  </a:t>
            </a:r>
            <a:r>
              <a:rPr lang="en-US">
                <a:latin typeface="Times New Roman" pitchFamily="18" charset="0"/>
                <a:cs typeface="Times New Roman" pitchFamily="18" charset="0"/>
              </a:rPr>
              <a:t>Scientists may also be able to gain clues as to a person’s past, recent injuries, or the cause of death based on bone fractures and other signs of trauma. </a:t>
            </a:r>
          </a:p>
        </p:txBody>
      </p:sp>
      <p:pic>
        <p:nvPicPr>
          <p:cNvPr id="13316" name="Picture 8"/>
          <p:cNvPicPr>
            <a:picLocks noChangeAspect="1" noChangeArrowheads="1"/>
          </p:cNvPicPr>
          <p:nvPr/>
        </p:nvPicPr>
        <p:blipFill>
          <a:blip r:embed="rId2" cstate="print"/>
          <a:srcRect/>
          <a:stretch>
            <a:fillRect/>
          </a:stretch>
        </p:blipFill>
        <p:spPr bwMode="auto">
          <a:xfrm>
            <a:off x="6553200" y="533400"/>
            <a:ext cx="2401888" cy="5045075"/>
          </a:xfrm>
          <a:prstGeom prst="rect">
            <a:avLst/>
          </a:prstGeom>
          <a:noFill/>
          <a:ln w="9525">
            <a:noFill/>
            <a:miter lim="800000"/>
            <a:headEnd/>
            <a:tailEnd/>
          </a:ln>
        </p:spPr>
      </p:pic>
      <p:pic>
        <p:nvPicPr>
          <p:cNvPr id="13317" name="Picture 5"/>
          <p:cNvPicPr>
            <a:picLocks noChangeAspect="1" noChangeArrowheads="1"/>
          </p:cNvPicPr>
          <p:nvPr/>
        </p:nvPicPr>
        <p:blipFill>
          <a:blip r:embed="rId3" cstate="print"/>
          <a:srcRect/>
          <a:stretch>
            <a:fillRect/>
          </a:stretch>
        </p:blipFill>
        <p:spPr bwMode="auto">
          <a:xfrm>
            <a:off x="2286000" y="4876800"/>
            <a:ext cx="2590800" cy="1528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228600" y="76200"/>
            <a:ext cx="8610600" cy="6705600"/>
          </a:xfrm>
        </p:spPr>
        <p:txBody>
          <a:bodyPr/>
          <a:lstStyle/>
          <a:p>
            <a:pPr algn="ctr">
              <a:buFontTx/>
              <a:buNone/>
            </a:pPr>
            <a:r>
              <a:rPr lang="en-US" sz="2800" b="1" smtClean="0">
                <a:latin typeface="Times New Roman" pitchFamily="18" charset="0"/>
                <a:cs typeface="Times New Roman" pitchFamily="18" charset="0"/>
              </a:rPr>
              <a:t>What do forensic anthropologists do? </a:t>
            </a:r>
          </a:p>
          <a:p>
            <a:pPr algn="ctr">
              <a:buFontTx/>
              <a:buNone/>
            </a:pPr>
            <a:endParaRPr lang="en-US" sz="1200" b="1" smtClean="0">
              <a:latin typeface="Times New Roman" pitchFamily="18" charset="0"/>
              <a:cs typeface="Times New Roman" pitchFamily="18" charset="0"/>
            </a:endParaRPr>
          </a:p>
          <a:p>
            <a:pPr>
              <a:buFontTx/>
              <a:buNone/>
            </a:pPr>
            <a:r>
              <a:rPr lang="en-US" sz="2000" b="1" i="1" smtClean="0">
                <a:latin typeface="Times New Roman" pitchFamily="18" charset="0"/>
                <a:cs typeface="Times New Roman" pitchFamily="18" charset="0"/>
              </a:rPr>
              <a:t>Generally, forensic anthropologists DO NOT do any of the following:</a:t>
            </a:r>
            <a:endParaRPr lang="en-US" sz="2000" b="1" smtClean="0">
              <a:latin typeface="Times New Roman" pitchFamily="18" charset="0"/>
              <a:cs typeface="Times New Roman" pitchFamily="18" charset="0"/>
            </a:endParaRPr>
          </a:p>
          <a:p>
            <a:r>
              <a:rPr lang="en-US" sz="2000" smtClean="0">
                <a:latin typeface="Times New Roman" pitchFamily="18" charset="0"/>
                <a:cs typeface="Times New Roman" pitchFamily="18" charset="0"/>
              </a:rPr>
              <a:t>Collect trace evidence (hair, fibers) </a:t>
            </a:r>
          </a:p>
          <a:p>
            <a:r>
              <a:rPr lang="en-US" sz="2000" smtClean="0">
                <a:latin typeface="Times New Roman" pitchFamily="18" charset="0"/>
                <a:cs typeface="Times New Roman" pitchFamily="18" charset="0"/>
              </a:rPr>
              <a:t>Run DNA tests </a:t>
            </a:r>
          </a:p>
          <a:p>
            <a:r>
              <a:rPr lang="en-US" sz="2000" smtClean="0">
                <a:latin typeface="Times New Roman" pitchFamily="18" charset="0"/>
                <a:cs typeface="Times New Roman" pitchFamily="18" charset="0"/>
              </a:rPr>
              <a:t>Analyze ballistics or weapon evidence </a:t>
            </a:r>
          </a:p>
          <a:p>
            <a:r>
              <a:rPr lang="en-US" sz="2000" smtClean="0">
                <a:latin typeface="Times New Roman" pitchFamily="18" charset="0"/>
                <a:cs typeface="Times New Roman" pitchFamily="18" charset="0"/>
              </a:rPr>
              <a:t>Analyze blood spatter </a:t>
            </a:r>
          </a:p>
          <a:p>
            <a:r>
              <a:rPr lang="en-US" sz="2000" smtClean="0">
                <a:latin typeface="Times New Roman" pitchFamily="18" charset="0"/>
                <a:cs typeface="Times New Roman" pitchFamily="18" charset="0"/>
              </a:rPr>
              <a:t>Conduct autopsies </a:t>
            </a:r>
          </a:p>
          <a:p>
            <a:pPr>
              <a:buFontTx/>
              <a:buNone/>
            </a:pPr>
            <a:endParaRPr lang="en-US" sz="1600" i="1" smtClean="0">
              <a:latin typeface="Times New Roman" pitchFamily="18" charset="0"/>
              <a:cs typeface="Times New Roman" pitchFamily="18" charset="0"/>
            </a:endParaRPr>
          </a:p>
          <a:p>
            <a:pPr>
              <a:buFontTx/>
              <a:buNone/>
            </a:pPr>
            <a:r>
              <a:rPr lang="en-US" sz="2000" b="1" i="1" smtClean="0">
                <a:latin typeface="Times New Roman" pitchFamily="18" charset="0"/>
                <a:cs typeface="Times New Roman" pitchFamily="18" charset="0"/>
              </a:rPr>
              <a:t>What a forensic anthropologist does DO to aid in a case:</a:t>
            </a:r>
            <a:endParaRPr lang="en-US" sz="2000" b="1" smtClean="0">
              <a:latin typeface="Times New Roman" pitchFamily="18" charset="0"/>
              <a:cs typeface="Times New Roman" pitchFamily="18" charset="0"/>
            </a:endParaRPr>
          </a:p>
          <a:p>
            <a:r>
              <a:rPr lang="en-US" sz="2000" smtClean="0">
                <a:latin typeface="Times New Roman" pitchFamily="18" charset="0"/>
                <a:cs typeface="Times New Roman" pitchFamily="18" charset="0"/>
              </a:rPr>
              <a:t>Goes to a crime scene to assist in the collection of human remains </a:t>
            </a:r>
          </a:p>
          <a:p>
            <a:r>
              <a:rPr lang="en-US" sz="2000" smtClean="0">
                <a:latin typeface="Times New Roman" pitchFamily="18" charset="0"/>
                <a:cs typeface="Times New Roman" pitchFamily="18" charset="0"/>
              </a:rPr>
              <a:t>Cleans up the bones so that they may be looked at </a:t>
            </a:r>
          </a:p>
          <a:p>
            <a:r>
              <a:rPr lang="en-US" sz="2000" smtClean="0">
                <a:latin typeface="Times New Roman" pitchFamily="18" charset="0"/>
                <a:cs typeface="Times New Roman" pitchFamily="18" charset="0"/>
              </a:rPr>
              <a:t>Analyzes skeletal remains to establish the profile of the individual </a:t>
            </a:r>
          </a:p>
          <a:p>
            <a:r>
              <a:rPr lang="en-US" sz="2000" smtClean="0">
                <a:latin typeface="Times New Roman" pitchFamily="18" charset="0"/>
                <a:cs typeface="Times New Roman" pitchFamily="18" charset="0"/>
              </a:rPr>
              <a:t>Looks at trauma evident on the bones to establish the pathway of a bullet or the number of stab wounds </a:t>
            </a:r>
          </a:p>
          <a:p>
            <a:r>
              <a:rPr lang="en-US" sz="2000" smtClean="0">
                <a:latin typeface="Times New Roman" pitchFamily="18" charset="0"/>
                <a:cs typeface="Times New Roman" pitchFamily="18" charset="0"/>
              </a:rPr>
              <a:t>Works with a forensic odontologist (dentist) to match dental records </a:t>
            </a:r>
          </a:p>
          <a:p>
            <a:r>
              <a:rPr lang="en-US" sz="2000" smtClean="0">
                <a:latin typeface="Times New Roman" pitchFamily="18" charset="0"/>
                <a:cs typeface="Times New Roman" pitchFamily="18" charset="0"/>
              </a:rPr>
              <a:t>Testifies in court about the identity of the individual and/or the injuries that might be evident in the skeleton </a:t>
            </a:r>
            <a:endParaRPr lang="en-US" sz="2000" smtClean="0"/>
          </a:p>
          <a:p>
            <a:pPr algn="ctr">
              <a:buFontTx/>
              <a:buNone/>
            </a:pPr>
            <a:r>
              <a:rPr lang="en-US" sz="1800" i="1" smtClean="0">
                <a:latin typeface="Times New Roman" pitchFamily="18" charset="0"/>
                <a:cs typeface="Times New Roman" pitchFamily="18" charset="0"/>
              </a:rPr>
              <a:t>Source: http://web.utk.edu/~fac/forensic.shtml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0" y="6613525"/>
            <a:ext cx="9144000" cy="230188"/>
          </a:xfrm>
          <a:prstGeom prst="rect">
            <a:avLst/>
          </a:prstGeom>
          <a:noFill/>
          <a:ln w="9525">
            <a:noFill/>
            <a:miter lim="800000"/>
            <a:headEnd/>
            <a:tailEnd/>
          </a:ln>
        </p:spPr>
        <p:txBody>
          <a:bodyPr lIns="91430" tIns="45716" rIns="91430" bIns="45716">
            <a:spAutoFit/>
          </a:bodyPr>
          <a:lstStyle/>
          <a:p>
            <a:pPr algn="ctr">
              <a:spcBef>
                <a:spcPct val="50000"/>
              </a:spcBef>
            </a:pPr>
            <a:r>
              <a:rPr lang="en-US" sz="900">
                <a:latin typeface="Times New Roman" pitchFamily="18" charset="0"/>
              </a:rPr>
              <a:t>Source: http://www.virtualsciencefair.org/2004/fren4j0/public_html/trace_evidence.htm      Images: http://www.trutv.com/library/crime/criminal_mind/forensics/chinatown_widow/4.html</a:t>
            </a:r>
          </a:p>
        </p:txBody>
      </p:sp>
      <p:sp>
        <p:nvSpPr>
          <p:cNvPr id="15363" name="Text Box 3"/>
          <p:cNvSpPr txBox="1">
            <a:spLocks noChangeArrowheads="1"/>
          </p:cNvSpPr>
          <p:nvPr/>
        </p:nvSpPr>
        <p:spPr bwMode="auto">
          <a:xfrm>
            <a:off x="3733800" y="2590800"/>
            <a:ext cx="5029200" cy="2308225"/>
          </a:xfrm>
          <a:prstGeom prst="rect">
            <a:avLst/>
          </a:prstGeom>
          <a:noFill/>
          <a:ln w="9525">
            <a:noFill/>
            <a:miter lim="800000"/>
            <a:headEnd/>
            <a:tailEnd/>
          </a:ln>
        </p:spPr>
        <p:txBody>
          <a:bodyPr lIns="91430" tIns="45716" rIns="91430" bIns="45716">
            <a:spAutoFit/>
          </a:bodyPr>
          <a:lstStyle/>
          <a:p>
            <a:pPr algn="just"/>
            <a:r>
              <a:rPr lang="en-US" u="sng">
                <a:latin typeface="Times New Roman" pitchFamily="18" charset="0"/>
              </a:rPr>
              <a:t>Examples</a:t>
            </a:r>
            <a:r>
              <a:rPr lang="en-US">
                <a:latin typeface="Times New Roman" pitchFamily="18" charset="0"/>
              </a:rPr>
              <a:t>: </a:t>
            </a:r>
          </a:p>
          <a:p>
            <a:pPr algn="just"/>
            <a:r>
              <a:rPr lang="en-US" sz="1400">
                <a:latin typeface="Times New Roman" pitchFamily="18" charset="0"/>
                <a:sym typeface="Wingdings 3" pitchFamily="18" charset="2"/>
              </a:rPr>
              <a:t></a:t>
            </a:r>
            <a:r>
              <a:rPr lang="en-US">
                <a:latin typeface="Times New Roman" pitchFamily="18" charset="0"/>
                <a:sym typeface="Wingdings 3" pitchFamily="18" charset="2"/>
              </a:rPr>
              <a:t> </a:t>
            </a:r>
            <a:r>
              <a:rPr lang="en-US">
                <a:latin typeface="Times New Roman" pitchFamily="18" charset="0"/>
              </a:rPr>
              <a:t>Vomit and urine can be used to test for alcohol, drugs, and poisons. </a:t>
            </a:r>
          </a:p>
          <a:p>
            <a:pPr algn="just"/>
            <a:r>
              <a:rPr lang="en-US" sz="1400">
                <a:latin typeface="Times New Roman" pitchFamily="18" charset="0"/>
                <a:sym typeface="Wingdings 3" pitchFamily="18" charset="2"/>
              </a:rPr>
              <a:t></a:t>
            </a:r>
            <a:r>
              <a:rPr lang="en-US">
                <a:latin typeface="Times New Roman" pitchFamily="18" charset="0"/>
                <a:sym typeface="Wingdings 3" pitchFamily="18" charset="2"/>
              </a:rPr>
              <a:t> </a:t>
            </a:r>
            <a:r>
              <a:rPr lang="en-US">
                <a:latin typeface="Times New Roman" pitchFamily="18" charset="0"/>
              </a:rPr>
              <a:t>Cigarette butts may contain dried saliva. </a:t>
            </a:r>
          </a:p>
          <a:p>
            <a:pPr algn="just"/>
            <a:r>
              <a:rPr lang="en-US" sz="1400">
                <a:latin typeface="Times New Roman" pitchFamily="18" charset="0"/>
                <a:sym typeface="Wingdings 3" pitchFamily="18" charset="2"/>
              </a:rPr>
              <a:t></a:t>
            </a:r>
            <a:r>
              <a:rPr lang="en-US">
                <a:latin typeface="Times New Roman" pitchFamily="18" charset="0"/>
                <a:sym typeface="Wingdings 3" pitchFamily="18" charset="2"/>
              </a:rPr>
              <a:t> </a:t>
            </a:r>
            <a:r>
              <a:rPr lang="en-US">
                <a:latin typeface="Times New Roman" pitchFamily="18" charset="0"/>
              </a:rPr>
              <a:t>Semen containing sperm is valuable for DNA analysis. </a:t>
            </a:r>
          </a:p>
          <a:p>
            <a:pPr algn="just"/>
            <a:r>
              <a:rPr lang="en-US" sz="1400">
                <a:latin typeface="Times New Roman" pitchFamily="18" charset="0"/>
                <a:sym typeface="Wingdings 3" pitchFamily="18" charset="2"/>
              </a:rPr>
              <a:t></a:t>
            </a:r>
            <a:r>
              <a:rPr lang="en-US">
                <a:latin typeface="Times New Roman" pitchFamily="18" charset="0"/>
                <a:sym typeface="Wingdings 3" pitchFamily="18" charset="2"/>
              </a:rPr>
              <a:t> </a:t>
            </a:r>
            <a:r>
              <a:rPr lang="en-US">
                <a:latin typeface="Times New Roman" pitchFamily="18" charset="0"/>
              </a:rPr>
              <a:t>Blood can provide DNA evidence and blood spatter can provide clues about the crime. </a:t>
            </a:r>
          </a:p>
        </p:txBody>
      </p:sp>
      <p:pic>
        <p:nvPicPr>
          <p:cNvPr id="15364" name="Picture 6"/>
          <p:cNvPicPr>
            <a:picLocks noChangeAspect="1" noChangeArrowheads="1"/>
          </p:cNvPicPr>
          <p:nvPr/>
        </p:nvPicPr>
        <p:blipFill>
          <a:blip r:embed="rId2" cstate="print"/>
          <a:srcRect/>
          <a:stretch>
            <a:fillRect/>
          </a:stretch>
        </p:blipFill>
        <p:spPr bwMode="auto">
          <a:xfrm>
            <a:off x="5638800" y="5029200"/>
            <a:ext cx="1295400" cy="1295400"/>
          </a:xfrm>
          <a:prstGeom prst="rect">
            <a:avLst/>
          </a:prstGeom>
          <a:noFill/>
          <a:ln w="9525">
            <a:noFill/>
            <a:miter lim="800000"/>
            <a:headEnd/>
            <a:tailEnd/>
          </a:ln>
        </p:spPr>
      </p:pic>
      <p:pic>
        <p:nvPicPr>
          <p:cNvPr id="15365" name="Picture 7"/>
          <p:cNvPicPr>
            <a:picLocks noChangeAspect="1" noChangeArrowheads="1"/>
          </p:cNvPicPr>
          <p:nvPr/>
        </p:nvPicPr>
        <p:blipFill>
          <a:blip r:embed="rId3" cstate="print"/>
          <a:srcRect/>
          <a:stretch>
            <a:fillRect/>
          </a:stretch>
        </p:blipFill>
        <p:spPr bwMode="auto">
          <a:xfrm>
            <a:off x="228600" y="2667000"/>
            <a:ext cx="2286000" cy="1917700"/>
          </a:xfrm>
          <a:prstGeom prst="rect">
            <a:avLst/>
          </a:prstGeom>
          <a:noFill/>
          <a:ln w="9525">
            <a:noFill/>
            <a:miter lim="800000"/>
            <a:headEnd/>
            <a:tailEnd/>
          </a:ln>
        </p:spPr>
      </p:pic>
      <p:pic>
        <p:nvPicPr>
          <p:cNvPr id="15366" name="Picture 8"/>
          <p:cNvPicPr>
            <a:picLocks noChangeAspect="1" noChangeArrowheads="1"/>
          </p:cNvPicPr>
          <p:nvPr/>
        </p:nvPicPr>
        <p:blipFill>
          <a:blip r:embed="rId4" cstate="print"/>
          <a:srcRect/>
          <a:stretch>
            <a:fillRect/>
          </a:stretch>
        </p:blipFill>
        <p:spPr bwMode="auto">
          <a:xfrm>
            <a:off x="1600200" y="4114800"/>
            <a:ext cx="2133600" cy="2252663"/>
          </a:xfrm>
          <a:prstGeom prst="rect">
            <a:avLst/>
          </a:prstGeom>
          <a:noFill/>
          <a:ln w="9525">
            <a:noFill/>
            <a:miter lim="800000"/>
            <a:headEnd/>
            <a:tailEnd/>
          </a:ln>
        </p:spPr>
      </p:pic>
      <p:sp>
        <p:nvSpPr>
          <p:cNvPr id="15367" name="Text Box 3"/>
          <p:cNvSpPr txBox="1">
            <a:spLocks noChangeArrowheads="1"/>
          </p:cNvSpPr>
          <p:nvPr/>
        </p:nvSpPr>
        <p:spPr bwMode="auto">
          <a:xfrm>
            <a:off x="152400" y="152400"/>
            <a:ext cx="8686800" cy="2278063"/>
          </a:xfrm>
          <a:prstGeom prst="rect">
            <a:avLst/>
          </a:prstGeom>
          <a:noFill/>
          <a:ln w="9525">
            <a:noFill/>
            <a:miter lim="800000"/>
            <a:headEnd/>
            <a:tailEnd/>
          </a:ln>
        </p:spPr>
        <p:txBody>
          <a:bodyPr lIns="91430" tIns="45716" rIns="91430" bIns="45716">
            <a:spAutoFit/>
          </a:bodyPr>
          <a:lstStyle/>
          <a:p>
            <a:r>
              <a:rPr lang="en-US" sz="2400" b="1">
                <a:latin typeface="Times New Roman" pitchFamily="18" charset="0"/>
              </a:rPr>
              <a:t>Body Fluids</a:t>
            </a:r>
          </a:p>
          <a:p>
            <a:endParaRPr lang="en-US" sz="1400">
              <a:latin typeface="Times New Roman" pitchFamily="18" charset="0"/>
            </a:endParaRPr>
          </a:p>
          <a:p>
            <a:pPr algn="just"/>
            <a:r>
              <a:rPr lang="en-US">
                <a:latin typeface="Times New Roman" pitchFamily="18" charset="0"/>
              </a:rPr>
              <a:t>• Blood, semen, saliva, sweat, and urine can be analyzed to give investigators information about the crime as well as its victim or the suspect.</a:t>
            </a:r>
          </a:p>
          <a:p>
            <a:endParaRPr lang="en-US" sz="1400">
              <a:latin typeface="Times New Roman" pitchFamily="18" charset="0"/>
            </a:endParaRPr>
          </a:p>
          <a:p>
            <a:pPr algn="just"/>
            <a:r>
              <a:rPr lang="en-US">
                <a:latin typeface="Times New Roman" pitchFamily="18" charset="0"/>
              </a:rPr>
              <a:t>• </a:t>
            </a:r>
            <a:r>
              <a:rPr lang="en-US">
                <a:latin typeface="Times New Roman" pitchFamily="18" charset="0"/>
                <a:cs typeface="Times New Roman" pitchFamily="18" charset="0"/>
              </a:rPr>
              <a:t>Chemicals and ultra violet light can be used at a crime scene to find body fluid evidence. Areas with potential evidence are swabbed, bagged and collected in vials, which are air tight and have a low risk of cross contamination.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152400" y="152400"/>
            <a:ext cx="6705600" cy="3324225"/>
          </a:xfrm>
          <a:prstGeom prst="rect">
            <a:avLst/>
          </a:prstGeom>
          <a:noFill/>
          <a:ln w="9525">
            <a:noFill/>
            <a:miter lim="800000"/>
            <a:headEnd/>
            <a:tailEnd/>
          </a:ln>
        </p:spPr>
        <p:txBody>
          <a:bodyPr lIns="91430" tIns="45716" rIns="91430" bIns="45716">
            <a:spAutoFit/>
          </a:bodyPr>
          <a:lstStyle/>
          <a:p>
            <a:pPr algn="just"/>
            <a:r>
              <a:rPr lang="en-US" sz="2400" b="1">
                <a:latin typeface="Times New Roman" pitchFamily="18" charset="0"/>
              </a:rPr>
              <a:t>Hairs &amp; Fibers</a:t>
            </a:r>
          </a:p>
          <a:p>
            <a:pPr algn="just"/>
            <a:endParaRPr lang="en-US" sz="1400">
              <a:latin typeface="Times New Roman" pitchFamily="18" charset="0"/>
            </a:endParaRPr>
          </a:p>
          <a:p>
            <a:pPr algn="just"/>
            <a:r>
              <a:rPr lang="en-US">
                <a:latin typeface="Times New Roman" pitchFamily="18" charset="0"/>
              </a:rPr>
              <a:t>• Hairs and fibers may be transferred from the suspect or the suspect’s clothes to the victims’ and vice versa. For example, a suspect may pick up carpet fibers on his shoes or leave hairs behind at a crime scene.</a:t>
            </a:r>
          </a:p>
          <a:p>
            <a:pPr algn="just"/>
            <a:endParaRPr lang="en-US" sz="1400">
              <a:latin typeface="Times New Roman" pitchFamily="18" charset="0"/>
            </a:endParaRPr>
          </a:p>
          <a:p>
            <a:pPr algn="just"/>
            <a:r>
              <a:rPr lang="en-US">
                <a:latin typeface="Times New Roman" pitchFamily="18" charset="0"/>
              </a:rPr>
              <a:t>•  Hairs can be examined to identify their origin, such as human or animal.  Hairs with roots intact can be tested for DNA.</a:t>
            </a:r>
          </a:p>
          <a:p>
            <a:pPr algn="just"/>
            <a:endParaRPr lang="en-US" sz="1400">
              <a:latin typeface="Times New Roman" pitchFamily="18" charset="0"/>
            </a:endParaRPr>
          </a:p>
          <a:p>
            <a:pPr algn="just"/>
            <a:r>
              <a:rPr lang="en-US">
                <a:latin typeface="Times New Roman" pitchFamily="18" charset="0"/>
              </a:rPr>
              <a:t>• Fibers are used to make clothing, carpeting, furniture, beds, and blankets. They may be natural fibers from plants or animals or synthetic fibers that are man-made.</a:t>
            </a:r>
          </a:p>
        </p:txBody>
      </p:sp>
      <p:pic>
        <p:nvPicPr>
          <p:cNvPr id="16387" name="Picture 7"/>
          <p:cNvPicPr>
            <a:picLocks noChangeAspect="1" noChangeArrowheads="1"/>
          </p:cNvPicPr>
          <p:nvPr/>
        </p:nvPicPr>
        <p:blipFill>
          <a:blip r:embed="rId2" cstate="print"/>
          <a:srcRect/>
          <a:stretch>
            <a:fillRect/>
          </a:stretch>
        </p:blipFill>
        <p:spPr bwMode="auto">
          <a:xfrm>
            <a:off x="6934200" y="838200"/>
            <a:ext cx="2000250" cy="1749425"/>
          </a:xfrm>
          <a:prstGeom prst="rect">
            <a:avLst/>
          </a:prstGeom>
          <a:noFill/>
          <a:ln w="9525">
            <a:noFill/>
            <a:miter lim="800000"/>
            <a:headEnd/>
            <a:tailEnd/>
          </a:ln>
        </p:spPr>
      </p:pic>
      <p:sp>
        <p:nvSpPr>
          <p:cNvPr id="16388" name="Text Box 6"/>
          <p:cNvSpPr txBox="1">
            <a:spLocks noChangeArrowheads="1"/>
          </p:cNvSpPr>
          <p:nvPr/>
        </p:nvSpPr>
        <p:spPr bwMode="auto">
          <a:xfrm>
            <a:off x="6934200" y="2524125"/>
            <a:ext cx="1981200" cy="523875"/>
          </a:xfrm>
          <a:prstGeom prst="rect">
            <a:avLst/>
          </a:prstGeom>
          <a:noFill/>
          <a:ln w="9525">
            <a:noFill/>
            <a:miter lim="800000"/>
            <a:headEnd/>
            <a:tailEnd/>
          </a:ln>
        </p:spPr>
        <p:txBody>
          <a:bodyPr lIns="91430" tIns="45716" rIns="91430" bIns="45716">
            <a:spAutoFit/>
          </a:bodyPr>
          <a:lstStyle/>
          <a:p>
            <a:pPr algn="ctr"/>
            <a:r>
              <a:rPr lang="en-US" sz="1400">
                <a:latin typeface="Times New Roman" pitchFamily="18" charset="0"/>
              </a:rPr>
              <a:t>Microscopic Image </a:t>
            </a:r>
            <a:br>
              <a:rPr lang="en-US" sz="1400">
                <a:latin typeface="Times New Roman" pitchFamily="18" charset="0"/>
              </a:rPr>
            </a:br>
            <a:r>
              <a:rPr lang="en-US" sz="1400">
                <a:latin typeface="Times New Roman" pitchFamily="18" charset="0"/>
              </a:rPr>
              <a:t>of Hairs &amp; Fibers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30163"/>
            <a:ext cx="9144000" cy="715963"/>
          </a:xfrm>
          <a:solidFill>
            <a:srgbClr val="FFFF00"/>
          </a:solidFill>
        </p:spPr>
        <p:txBody>
          <a:bodyPr/>
          <a:lstStyle/>
          <a:p>
            <a:pPr eaLnBrk="1" hangingPunct="1"/>
            <a:r>
              <a:rPr lang="en-US" sz="4000" b="1" smtClean="0">
                <a:latin typeface="Times New Roman" pitchFamily="18" charset="0"/>
              </a:rPr>
              <a:t>Locard’s Exchange Principle</a:t>
            </a:r>
          </a:p>
        </p:txBody>
      </p:sp>
      <p:sp>
        <p:nvSpPr>
          <p:cNvPr id="3075" name="Text Box 7"/>
          <p:cNvSpPr txBox="1">
            <a:spLocks noChangeArrowheads="1"/>
          </p:cNvSpPr>
          <p:nvPr/>
        </p:nvSpPr>
        <p:spPr bwMode="auto">
          <a:xfrm>
            <a:off x="2895600" y="6613525"/>
            <a:ext cx="6248400" cy="244475"/>
          </a:xfrm>
          <a:prstGeom prst="rect">
            <a:avLst/>
          </a:prstGeom>
          <a:noFill/>
          <a:ln w="9525">
            <a:noFill/>
            <a:miter lim="800000"/>
            <a:headEnd/>
            <a:tailEnd/>
          </a:ln>
        </p:spPr>
        <p:txBody>
          <a:bodyPr lIns="91430" tIns="45716" rIns="91430" bIns="45716">
            <a:spAutoFit/>
          </a:bodyPr>
          <a:lstStyle/>
          <a:p>
            <a:pPr algn="r">
              <a:spcBef>
                <a:spcPct val="50000"/>
              </a:spcBef>
            </a:pPr>
            <a:r>
              <a:rPr lang="en-US" sz="1000">
                <a:latin typeface="Times New Roman" pitchFamily="18" charset="0"/>
              </a:rPr>
              <a:t>Source: http://www.virtualsciencefair.org/2004/fren4j0/public_html/trace_evidence.htm</a:t>
            </a:r>
          </a:p>
        </p:txBody>
      </p:sp>
      <p:sp>
        <p:nvSpPr>
          <p:cNvPr id="3076" name="Text Box 9"/>
          <p:cNvSpPr txBox="1">
            <a:spLocks noChangeArrowheads="1"/>
          </p:cNvSpPr>
          <p:nvPr/>
        </p:nvSpPr>
        <p:spPr bwMode="auto">
          <a:xfrm>
            <a:off x="304800" y="1143000"/>
            <a:ext cx="6553200" cy="579438"/>
          </a:xfrm>
          <a:prstGeom prst="rect">
            <a:avLst/>
          </a:prstGeom>
          <a:noFill/>
          <a:ln w="9525">
            <a:noFill/>
            <a:miter lim="800000"/>
            <a:headEnd/>
            <a:tailEnd/>
          </a:ln>
        </p:spPr>
        <p:txBody>
          <a:bodyPr>
            <a:spAutoFit/>
          </a:bodyPr>
          <a:lstStyle/>
          <a:p>
            <a:pPr algn="ctr">
              <a:spcBef>
                <a:spcPct val="50000"/>
              </a:spcBef>
            </a:pPr>
            <a:r>
              <a:rPr lang="en-US" sz="3200">
                <a:latin typeface="Times New Roman" pitchFamily="18" charset="0"/>
              </a:rPr>
              <a:t>"Every Contact Leaves a Trace"</a:t>
            </a:r>
          </a:p>
        </p:txBody>
      </p:sp>
      <p:grpSp>
        <p:nvGrpSpPr>
          <p:cNvPr id="3077" name="Group 12"/>
          <p:cNvGrpSpPr>
            <a:grpSpLocks/>
          </p:cNvGrpSpPr>
          <p:nvPr/>
        </p:nvGrpSpPr>
        <p:grpSpPr bwMode="auto">
          <a:xfrm>
            <a:off x="304800" y="990600"/>
            <a:ext cx="8458200" cy="2898775"/>
            <a:chOff x="192" y="618"/>
            <a:chExt cx="5328" cy="1826"/>
          </a:xfrm>
        </p:grpSpPr>
        <p:sp>
          <p:nvSpPr>
            <p:cNvPr id="3079" name="Text Box 8"/>
            <p:cNvSpPr txBox="1">
              <a:spLocks noChangeArrowheads="1"/>
            </p:cNvSpPr>
            <p:nvPr/>
          </p:nvSpPr>
          <p:spPr bwMode="auto">
            <a:xfrm>
              <a:off x="192" y="1338"/>
              <a:ext cx="3888" cy="911"/>
            </a:xfrm>
            <a:prstGeom prst="rect">
              <a:avLst/>
            </a:prstGeom>
            <a:noFill/>
            <a:ln w="9525">
              <a:noFill/>
              <a:miter lim="800000"/>
              <a:headEnd/>
              <a:tailEnd/>
            </a:ln>
          </p:spPr>
          <p:txBody>
            <a:bodyPr lIns="91430" tIns="45716" rIns="91430" bIns="45716">
              <a:spAutoFit/>
            </a:bodyPr>
            <a:lstStyle/>
            <a:p>
              <a:pPr algn="just">
                <a:spcBef>
                  <a:spcPct val="50000"/>
                </a:spcBef>
              </a:pPr>
              <a:r>
                <a:rPr lang="en-US" sz="2200">
                  <a:latin typeface="Times New Roman" pitchFamily="18" charset="0"/>
                </a:rPr>
                <a:t>The value of trace (or contact) forensic evidence was first recognized by Edmund Locard in 1910. He was the director of the very first crime laboratory in existence, located in Lyon, France. </a:t>
              </a:r>
            </a:p>
          </p:txBody>
        </p:sp>
        <p:pic>
          <p:nvPicPr>
            <p:cNvPr id="3080" name="Picture 10"/>
            <p:cNvPicPr>
              <a:picLocks noChangeAspect="1" noChangeArrowheads="1"/>
            </p:cNvPicPr>
            <p:nvPr/>
          </p:nvPicPr>
          <p:blipFill>
            <a:blip r:embed="rId2" cstate="print"/>
            <a:srcRect/>
            <a:stretch>
              <a:fillRect/>
            </a:stretch>
          </p:blipFill>
          <p:spPr bwMode="auto">
            <a:xfrm>
              <a:off x="4416" y="618"/>
              <a:ext cx="1104" cy="1826"/>
            </a:xfrm>
            <a:prstGeom prst="rect">
              <a:avLst/>
            </a:prstGeom>
            <a:noFill/>
            <a:ln w="9525">
              <a:noFill/>
              <a:miter lim="800000"/>
              <a:headEnd/>
              <a:tailEnd/>
            </a:ln>
          </p:spPr>
        </p:pic>
      </p:grpSp>
      <p:sp>
        <p:nvSpPr>
          <p:cNvPr id="10251" name="Text Box 11"/>
          <p:cNvSpPr txBox="1">
            <a:spLocks noChangeArrowheads="1"/>
          </p:cNvSpPr>
          <p:nvPr/>
        </p:nvSpPr>
        <p:spPr bwMode="auto">
          <a:xfrm>
            <a:off x="228600" y="3948113"/>
            <a:ext cx="8610600" cy="1784350"/>
          </a:xfrm>
          <a:prstGeom prst="rect">
            <a:avLst/>
          </a:prstGeom>
          <a:noFill/>
          <a:ln w="9525">
            <a:noFill/>
            <a:miter lim="800000"/>
            <a:headEnd/>
            <a:tailEnd/>
          </a:ln>
        </p:spPr>
        <p:txBody>
          <a:bodyPr lIns="91430" tIns="45716" rIns="91430" bIns="45716">
            <a:spAutoFit/>
          </a:bodyPr>
          <a:lstStyle/>
          <a:p>
            <a:pPr algn="just">
              <a:spcBef>
                <a:spcPct val="50000"/>
              </a:spcBef>
            </a:pPr>
            <a:r>
              <a:rPr lang="en-US" sz="2200">
                <a:latin typeface="Times New Roman" pitchFamily="18" charset="0"/>
              </a:rPr>
              <a:t>The Locard’s Exchange Principle states that "with contact between two items, there will be an exchange." For example, burglars will leave traces of their presence behind and will also take traces with them. They may leave hairs from their body or fibers from their clothing behind and they may take carpet fibers away with them.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9144000" cy="715963"/>
          </a:xfrm>
          <a:solidFill>
            <a:srgbClr val="FFFF00"/>
          </a:solidFill>
        </p:spPr>
        <p:txBody>
          <a:bodyPr/>
          <a:lstStyle/>
          <a:p>
            <a:pPr eaLnBrk="1" hangingPunct="1"/>
            <a:r>
              <a:rPr lang="en-US" sz="4000" b="1" smtClean="0">
                <a:latin typeface="Times New Roman" pitchFamily="18" charset="0"/>
              </a:rPr>
              <a:t>Evidence Examples</a:t>
            </a:r>
          </a:p>
        </p:txBody>
      </p:sp>
      <p:sp>
        <p:nvSpPr>
          <p:cNvPr id="4099" name="Text Box 5"/>
          <p:cNvSpPr txBox="1">
            <a:spLocks noChangeArrowheads="1"/>
          </p:cNvSpPr>
          <p:nvPr/>
        </p:nvSpPr>
        <p:spPr bwMode="auto">
          <a:xfrm>
            <a:off x="4267200" y="6553200"/>
            <a:ext cx="4876800" cy="246063"/>
          </a:xfrm>
          <a:prstGeom prst="rect">
            <a:avLst/>
          </a:prstGeom>
          <a:noFill/>
          <a:ln w="9525">
            <a:noFill/>
            <a:miter lim="800000"/>
            <a:headEnd/>
            <a:tailEnd/>
          </a:ln>
        </p:spPr>
        <p:txBody>
          <a:bodyPr lIns="91430" tIns="45716" rIns="91430" bIns="45716">
            <a:spAutoFit/>
          </a:bodyPr>
          <a:lstStyle/>
          <a:p>
            <a:pPr algn="r">
              <a:spcBef>
                <a:spcPct val="50000"/>
              </a:spcBef>
            </a:pPr>
            <a:r>
              <a:rPr lang="en-US" sz="1000">
                <a:latin typeface="Times New Roman" pitchFamily="18" charset="0"/>
              </a:rPr>
              <a:t>Images: http://www.state.nj.us/njsp/divorg/invest/criminalistics.html</a:t>
            </a:r>
          </a:p>
        </p:txBody>
      </p:sp>
      <p:sp>
        <p:nvSpPr>
          <p:cNvPr id="4100" name="Text Box 8"/>
          <p:cNvSpPr txBox="1">
            <a:spLocks noChangeArrowheads="1"/>
          </p:cNvSpPr>
          <p:nvPr/>
        </p:nvSpPr>
        <p:spPr bwMode="auto">
          <a:xfrm>
            <a:off x="304800" y="5943600"/>
            <a:ext cx="3733800" cy="738188"/>
          </a:xfrm>
          <a:prstGeom prst="rect">
            <a:avLst/>
          </a:prstGeom>
          <a:solidFill>
            <a:srgbClr val="FFC000"/>
          </a:solidFill>
          <a:ln w="28575">
            <a:solidFill>
              <a:schemeClr val="tx1"/>
            </a:solidFill>
            <a:miter lim="800000"/>
            <a:headEnd/>
            <a:tailEnd/>
          </a:ln>
        </p:spPr>
        <p:txBody>
          <a:bodyPr>
            <a:spAutoFit/>
          </a:bodyPr>
          <a:lstStyle/>
          <a:p>
            <a:pPr algn="ctr">
              <a:spcBef>
                <a:spcPct val="50000"/>
              </a:spcBef>
            </a:pPr>
            <a:r>
              <a:rPr lang="en-US" sz="1400" b="1" i="1">
                <a:latin typeface="Times New Roman" pitchFamily="18" charset="0"/>
              </a:rPr>
              <a:t>Did you know? </a:t>
            </a:r>
            <a:r>
              <a:rPr lang="en-US" sz="1400" i="1">
                <a:latin typeface="Times New Roman" pitchFamily="18" charset="0"/>
              </a:rPr>
              <a:t/>
            </a:r>
            <a:br>
              <a:rPr lang="en-US" sz="1400" i="1">
                <a:latin typeface="Times New Roman" pitchFamily="18" charset="0"/>
              </a:rPr>
            </a:br>
            <a:r>
              <a:rPr lang="en-US" sz="1400" i="1">
                <a:latin typeface="Times New Roman" pitchFamily="18" charset="0"/>
              </a:rPr>
              <a:t>Most paint evidence submitted to a lab will come from hit-and-run cases involving automobiles.  </a:t>
            </a:r>
          </a:p>
        </p:txBody>
      </p:sp>
      <p:sp>
        <p:nvSpPr>
          <p:cNvPr id="4101" name="Text Box 7"/>
          <p:cNvSpPr txBox="1">
            <a:spLocks noChangeArrowheads="1"/>
          </p:cNvSpPr>
          <p:nvPr/>
        </p:nvSpPr>
        <p:spPr bwMode="auto">
          <a:xfrm>
            <a:off x="228600" y="762000"/>
            <a:ext cx="8686800" cy="3170238"/>
          </a:xfrm>
          <a:prstGeom prst="rect">
            <a:avLst/>
          </a:prstGeom>
          <a:solidFill>
            <a:schemeClr val="bg1"/>
          </a:solidFill>
          <a:ln w="9525">
            <a:noFill/>
            <a:miter lim="800000"/>
            <a:headEnd/>
            <a:tailEnd/>
          </a:ln>
        </p:spPr>
        <p:txBody>
          <a:bodyPr lIns="91430" tIns="45716" rIns="91430" bIns="45716">
            <a:spAutoFit/>
          </a:bodyPr>
          <a:lstStyle/>
          <a:p>
            <a:r>
              <a:rPr lang="en-US" sz="2400" b="1">
                <a:latin typeface="Times New Roman" pitchFamily="18" charset="0"/>
              </a:rPr>
              <a:t>Paint</a:t>
            </a:r>
          </a:p>
          <a:p>
            <a:endParaRPr lang="en-US" sz="1400">
              <a:latin typeface="Times New Roman" pitchFamily="18" charset="0"/>
            </a:endParaRPr>
          </a:p>
          <a:p>
            <a:pPr algn="just">
              <a:buFont typeface="Arial" charset="0"/>
              <a:buChar char="•"/>
            </a:pPr>
            <a:r>
              <a:rPr lang="en-US">
                <a:latin typeface="Times New Roman" pitchFamily="18" charset="0"/>
                <a:cs typeface="Times New Roman" pitchFamily="18" charset="0"/>
              </a:rPr>
              <a:t> Physical and chemical analysis of paint evidence (chips or residue) can indicate it’s </a:t>
            </a:r>
            <a:r>
              <a:rPr lang="en-US" b="1">
                <a:latin typeface="Times New Roman" pitchFamily="18" charset="0"/>
                <a:cs typeface="Times New Roman" pitchFamily="18" charset="0"/>
              </a:rPr>
              <a:t>class</a:t>
            </a:r>
            <a:r>
              <a:rPr lang="en-US">
                <a:latin typeface="Times New Roman" pitchFamily="18" charset="0"/>
                <a:cs typeface="Times New Roman" pitchFamily="18" charset="0"/>
              </a:rPr>
              <a:t>, such as automobile paint, house paint, nail polish, etc. The evidence </a:t>
            </a:r>
            <a:r>
              <a:rPr lang="en-US">
                <a:latin typeface="Times New Roman" pitchFamily="18" charset="0"/>
              </a:rPr>
              <a:t>can be compared to 40,000 different types of paint classified in a database, which can be used to identify a particular make or model of car or brand of tool.</a:t>
            </a:r>
          </a:p>
          <a:p>
            <a:pPr algn="just"/>
            <a:endParaRPr lang="en-US" sz="1400">
              <a:latin typeface="Times New Roman" pitchFamily="18" charset="0"/>
              <a:cs typeface="Times New Roman" pitchFamily="18" charset="0"/>
            </a:endParaRPr>
          </a:p>
          <a:p>
            <a:pPr algn="just">
              <a:buFont typeface="Arial" charset="0"/>
              <a:buChar char="•"/>
            </a:pPr>
            <a:r>
              <a:rPr lang="en-US">
                <a:latin typeface="Times New Roman" pitchFamily="18" charset="0"/>
                <a:cs typeface="Times New Roman" pitchFamily="18" charset="0"/>
              </a:rPr>
              <a:t> Paint evidence can also indicate </a:t>
            </a:r>
            <a:r>
              <a:rPr lang="en-US" b="1">
                <a:latin typeface="Times New Roman" pitchFamily="18" charset="0"/>
                <a:cs typeface="Times New Roman" pitchFamily="18" charset="0"/>
              </a:rPr>
              <a:t>individual</a:t>
            </a:r>
            <a:r>
              <a:rPr lang="en-US">
                <a:latin typeface="Times New Roman" pitchFamily="18" charset="0"/>
                <a:cs typeface="Times New Roman" pitchFamily="18" charset="0"/>
              </a:rPr>
              <a:t> characteristics if an investigator is able to find similarities between two samples, such as the color, number of layers, chemical composition, or a physical match between the edges of two paint chips – one from a tool and one from a crime scene.   </a:t>
            </a:r>
          </a:p>
        </p:txBody>
      </p:sp>
      <p:grpSp>
        <p:nvGrpSpPr>
          <p:cNvPr id="4102" name="Group 13"/>
          <p:cNvGrpSpPr>
            <a:grpSpLocks/>
          </p:cNvGrpSpPr>
          <p:nvPr/>
        </p:nvGrpSpPr>
        <p:grpSpPr bwMode="auto">
          <a:xfrm>
            <a:off x="3429000" y="3987800"/>
            <a:ext cx="2324100" cy="1938338"/>
            <a:chOff x="3276600" y="3700054"/>
            <a:chExt cx="2323652" cy="1938746"/>
          </a:xfrm>
        </p:grpSpPr>
        <p:pic>
          <p:nvPicPr>
            <p:cNvPr id="4111" name="Picture 6"/>
            <p:cNvPicPr>
              <a:picLocks noChangeAspect="1" noChangeArrowheads="1"/>
            </p:cNvPicPr>
            <p:nvPr/>
          </p:nvPicPr>
          <p:blipFill>
            <a:blip r:embed="rId2" cstate="print"/>
            <a:srcRect b="20645"/>
            <a:stretch>
              <a:fillRect/>
            </a:stretch>
          </p:blipFill>
          <p:spPr bwMode="auto">
            <a:xfrm>
              <a:off x="3276600" y="3700054"/>
              <a:ext cx="2323652" cy="1645920"/>
            </a:xfrm>
            <a:prstGeom prst="rect">
              <a:avLst/>
            </a:prstGeom>
            <a:noFill/>
            <a:ln w="9525">
              <a:noFill/>
              <a:miter lim="800000"/>
              <a:headEnd/>
              <a:tailEnd/>
            </a:ln>
          </p:spPr>
        </p:pic>
        <p:sp>
          <p:nvSpPr>
            <p:cNvPr id="4112" name="Text Box 5"/>
            <p:cNvSpPr txBox="1">
              <a:spLocks noChangeArrowheads="1"/>
            </p:cNvSpPr>
            <p:nvPr/>
          </p:nvSpPr>
          <p:spPr bwMode="auto">
            <a:xfrm>
              <a:off x="3352800" y="5300254"/>
              <a:ext cx="2209800" cy="338546"/>
            </a:xfrm>
            <a:prstGeom prst="rect">
              <a:avLst/>
            </a:prstGeom>
            <a:noFill/>
            <a:ln w="9525">
              <a:noFill/>
              <a:miter lim="800000"/>
              <a:headEnd/>
              <a:tailEnd/>
            </a:ln>
          </p:spPr>
          <p:txBody>
            <a:bodyPr lIns="91430" tIns="45716" rIns="91430" bIns="45716">
              <a:spAutoFit/>
            </a:bodyPr>
            <a:lstStyle/>
            <a:p>
              <a:pPr algn="ctr">
                <a:spcBef>
                  <a:spcPct val="50000"/>
                </a:spcBef>
              </a:pPr>
              <a:r>
                <a:rPr lang="en-US" sz="1600">
                  <a:latin typeface="Times New Roman" pitchFamily="18" charset="0"/>
                </a:rPr>
                <a:t>Paint Layers</a:t>
              </a:r>
            </a:p>
          </p:txBody>
        </p:sp>
      </p:grpSp>
      <p:grpSp>
        <p:nvGrpSpPr>
          <p:cNvPr id="4103" name="Group 12"/>
          <p:cNvGrpSpPr>
            <a:grpSpLocks/>
          </p:cNvGrpSpPr>
          <p:nvPr/>
        </p:nvGrpSpPr>
        <p:grpSpPr bwMode="auto">
          <a:xfrm>
            <a:off x="6172200" y="3987800"/>
            <a:ext cx="2209800" cy="2184400"/>
            <a:chOff x="6019798" y="3733800"/>
            <a:chExt cx="2209802" cy="2184967"/>
          </a:xfrm>
        </p:grpSpPr>
        <p:pic>
          <p:nvPicPr>
            <p:cNvPr id="4109" name="Picture 7"/>
            <p:cNvPicPr>
              <a:picLocks noChangeAspect="1" noChangeArrowheads="1"/>
            </p:cNvPicPr>
            <p:nvPr/>
          </p:nvPicPr>
          <p:blipFill>
            <a:blip r:embed="rId3" cstate="print"/>
            <a:srcRect t="50000" r="55333" b="7660"/>
            <a:stretch>
              <a:fillRect/>
            </a:stretch>
          </p:blipFill>
          <p:spPr bwMode="auto">
            <a:xfrm>
              <a:off x="6019798" y="3733800"/>
              <a:ext cx="2176512" cy="1645920"/>
            </a:xfrm>
            <a:prstGeom prst="rect">
              <a:avLst/>
            </a:prstGeom>
            <a:noFill/>
            <a:ln w="9525">
              <a:noFill/>
              <a:miter lim="800000"/>
              <a:headEnd/>
              <a:tailEnd/>
            </a:ln>
          </p:spPr>
        </p:pic>
        <p:sp>
          <p:nvSpPr>
            <p:cNvPr id="4110" name="Text Box 5"/>
            <p:cNvSpPr txBox="1">
              <a:spLocks noChangeArrowheads="1"/>
            </p:cNvSpPr>
            <p:nvPr/>
          </p:nvSpPr>
          <p:spPr bwMode="auto">
            <a:xfrm>
              <a:off x="6019800" y="5334000"/>
              <a:ext cx="2209800" cy="584767"/>
            </a:xfrm>
            <a:prstGeom prst="rect">
              <a:avLst/>
            </a:prstGeom>
            <a:noFill/>
            <a:ln w="9525">
              <a:noFill/>
              <a:miter lim="800000"/>
              <a:headEnd/>
              <a:tailEnd/>
            </a:ln>
          </p:spPr>
          <p:txBody>
            <a:bodyPr lIns="91430" tIns="45716" rIns="91430" bIns="45716">
              <a:spAutoFit/>
            </a:bodyPr>
            <a:lstStyle/>
            <a:p>
              <a:pPr algn="ctr">
                <a:spcBef>
                  <a:spcPct val="50000"/>
                </a:spcBef>
              </a:pPr>
              <a:r>
                <a:rPr lang="en-US" sz="1600">
                  <a:latin typeface="Times New Roman" pitchFamily="18" charset="0"/>
                </a:rPr>
                <a:t>Physical Match of </a:t>
              </a:r>
              <a:br>
                <a:rPr lang="en-US" sz="1600">
                  <a:latin typeface="Times New Roman" pitchFamily="18" charset="0"/>
                </a:rPr>
              </a:br>
              <a:r>
                <a:rPr lang="en-US" sz="1600">
                  <a:latin typeface="Times New Roman" pitchFamily="18" charset="0"/>
                </a:rPr>
                <a:t>Paint Chip Edges</a:t>
              </a:r>
            </a:p>
          </p:txBody>
        </p:sp>
      </p:grpSp>
      <p:grpSp>
        <p:nvGrpSpPr>
          <p:cNvPr id="4104" name="Group 14"/>
          <p:cNvGrpSpPr>
            <a:grpSpLocks/>
          </p:cNvGrpSpPr>
          <p:nvPr/>
        </p:nvGrpSpPr>
        <p:grpSpPr bwMode="auto">
          <a:xfrm>
            <a:off x="685800" y="3987800"/>
            <a:ext cx="2338388" cy="1938338"/>
            <a:chOff x="533399" y="3733800"/>
            <a:chExt cx="2338939" cy="1938746"/>
          </a:xfrm>
        </p:grpSpPr>
        <p:pic>
          <p:nvPicPr>
            <p:cNvPr id="4107" name="Picture 7"/>
            <p:cNvPicPr>
              <a:picLocks noChangeAspect="1" noChangeArrowheads="1"/>
            </p:cNvPicPr>
            <p:nvPr/>
          </p:nvPicPr>
          <p:blipFill>
            <a:blip r:embed="rId3" cstate="print"/>
            <a:srcRect l="53333" t="50000" r="-1334" b="7660"/>
            <a:stretch>
              <a:fillRect/>
            </a:stretch>
          </p:blipFill>
          <p:spPr bwMode="auto">
            <a:xfrm>
              <a:off x="533399" y="3733800"/>
              <a:ext cx="2338939" cy="1645920"/>
            </a:xfrm>
            <a:prstGeom prst="rect">
              <a:avLst/>
            </a:prstGeom>
            <a:noFill/>
            <a:ln w="9525">
              <a:noFill/>
              <a:miter lim="800000"/>
              <a:headEnd/>
              <a:tailEnd/>
            </a:ln>
          </p:spPr>
        </p:pic>
        <p:sp>
          <p:nvSpPr>
            <p:cNvPr id="4108" name="Text Box 5"/>
            <p:cNvSpPr txBox="1">
              <a:spLocks noChangeArrowheads="1"/>
            </p:cNvSpPr>
            <p:nvPr/>
          </p:nvSpPr>
          <p:spPr bwMode="auto">
            <a:xfrm>
              <a:off x="609600" y="5334000"/>
              <a:ext cx="2209800" cy="338546"/>
            </a:xfrm>
            <a:prstGeom prst="rect">
              <a:avLst/>
            </a:prstGeom>
            <a:noFill/>
            <a:ln w="9525">
              <a:noFill/>
              <a:miter lim="800000"/>
              <a:headEnd/>
              <a:tailEnd/>
            </a:ln>
          </p:spPr>
          <p:txBody>
            <a:bodyPr lIns="91430" tIns="45716" rIns="91430" bIns="45716">
              <a:spAutoFit/>
            </a:bodyPr>
            <a:lstStyle/>
            <a:p>
              <a:pPr algn="ctr">
                <a:spcBef>
                  <a:spcPct val="50000"/>
                </a:spcBef>
              </a:pPr>
              <a:r>
                <a:rPr lang="en-US" sz="1600">
                  <a:latin typeface="Times New Roman" pitchFamily="18" charset="0"/>
                </a:rPr>
                <a:t>Paint Transfer on a Car</a:t>
              </a:r>
            </a:p>
          </p:txBody>
        </p:sp>
      </p:grpSp>
      <p:pic>
        <p:nvPicPr>
          <p:cNvPr id="4105" name="Picture 15" descr="C:\Users\Tracy\AppData\Local\Microsoft\Windows\Temporary Internet Files\Content.IE5\GSCA7MZM\MCj04347990000[1].png">
            <a:hlinkClick r:id="rId4"/>
          </p:cNvPr>
          <p:cNvPicPr>
            <a:picLocks noChangeAspect="1" noChangeArrowheads="1"/>
          </p:cNvPicPr>
          <p:nvPr/>
        </p:nvPicPr>
        <p:blipFill>
          <a:blip r:embed="rId5" cstate="print"/>
          <a:srcRect/>
          <a:stretch>
            <a:fillRect/>
          </a:stretch>
        </p:blipFill>
        <p:spPr bwMode="auto">
          <a:xfrm>
            <a:off x="7848600" y="152400"/>
            <a:ext cx="1143000" cy="1143000"/>
          </a:xfrm>
          <a:prstGeom prst="rect">
            <a:avLst/>
          </a:prstGeom>
          <a:noFill/>
          <a:ln w="9525">
            <a:noFill/>
            <a:miter lim="800000"/>
            <a:headEnd/>
            <a:tailEnd/>
          </a:ln>
        </p:spPr>
      </p:pic>
      <p:sp>
        <p:nvSpPr>
          <p:cNvPr id="4106" name="TextBox 15"/>
          <p:cNvSpPr txBox="1">
            <a:spLocks noChangeArrowheads="1"/>
          </p:cNvSpPr>
          <p:nvPr/>
        </p:nvSpPr>
        <p:spPr bwMode="auto">
          <a:xfrm>
            <a:off x="6705600" y="685800"/>
            <a:ext cx="1295400" cy="523875"/>
          </a:xfrm>
          <a:prstGeom prst="rect">
            <a:avLst/>
          </a:prstGeom>
          <a:noFill/>
          <a:ln w="9525">
            <a:noFill/>
            <a:miter lim="800000"/>
            <a:headEnd/>
            <a:tailEnd/>
          </a:ln>
        </p:spPr>
        <p:txBody>
          <a:bodyPr>
            <a:spAutoFit/>
          </a:bodyPr>
          <a:lstStyle/>
          <a:p>
            <a:pPr algn="ctr"/>
            <a:r>
              <a:rPr lang="en-US" sz="1400">
                <a:latin typeface="Times New Roman" pitchFamily="18" charset="0"/>
                <a:cs typeface="Times New Roman" pitchFamily="18" charset="0"/>
              </a:rPr>
              <a:t>Tiny Pieces of Evidence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3"/>
          <p:cNvSpPr txBox="1">
            <a:spLocks noChangeArrowheads="1"/>
          </p:cNvSpPr>
          <p:nvPr/>
        </p:nvSpPr>
        <p:spPr bwMode="auto">
          <a:xfrm>
            <a:off x="0" y="6629400"/>
            <a:ext cx="9144000" cy="477838"/>
          </a:xfrm>
          <a:prstGeom prst="rect">
            <a:avLst/>
          </a:prstGeom>
          <a:noFill/>
          <a:ln w="9525">
            <a:noFill/>
            <a:miter lim="800000"/>
            <a:headEnd/>
            <a:tailEnd/>
          </a:ln>
        </p:spPr>
        <p:txBody>
          <a:bodyPr lIns="91430" tIns="45716" rIns="91430" bIns="45716">
            <a:spAutoFit/>
          </a:bodyPr>
          <a:lstStyle/>
          <a:p>
            <a:pPr algn="ctr">
              <a:spcBef>
                <a:spcPct val="50000"/>
              </a:spcBef>
            </a:pPr>
            <a:r>
              <a:rPr lang="en-US" sz="1000">
                <a:latin typeface="Times New Roman" pitchFamily="18" charset="0"/>
              </a:rPr>
              <a:t>Images: http://www.rsc.org/images/b606109e-300-(FOR-TRIDION)%20(iStockphotos)_tcm18-68354.jpg, http://www.mtcforensics.com/investigation.html</a:t>
            </a:r>
          </a:p>
          <a:p>
            <a:pPr algn="r">
              <a:spcBef>
                <a:spcPct val="50000"/>
              </a:spcBef>
            </a:pPr>
            <a:endParaRPr lang="en-US" sz="1000">
              <a:latin typeface="Times New Roman" pitchFamily="18" charset="0"/>
            </a:endParaRPr>
          </a:p>
        </p:txBody>
      </p:sp>
      <p:sp>
        <p:nvSpPr>
          <p:cNvPr id="5123" name="Text Box 8"/>
          <p:cNvSpPr txBox="1">
            <a:spLocks noChangeArrowheads="1"/>
          </p:cNvSpPr>
          <p:nvPr/>
        </p:nvSpPr>
        <p:spPr bwMode="auto">
          <a:xfrm>
            <a:off x="228600" y="152400"/>
            <a:ext cx="8610600" cy="3354388"/>
          </a:xfrm>
          <a:prstGeom prst="rect">
            <a:avLst/>
          </a:prstGeom>
          <a:noFill/>
          <a:ln w="9525">
            <a:noFill/>
            <a:miter lim="800000"/>
            <a:headEnd/>
            <a:tailEnd/>
          </a:ln>
        </p:spPr>
        <p:txBody>
          <a:bodyPr lIns="91430" tIns="45716" rIns="91430" bIns="45716">
            <a:spAutoFit/>
          </a:bodyPr>
          <a:lstStyle/>
          <a:p>
            <a:r>
              <a:rPr lang="en-US" sz="2400" b="1">
                <a:latin typeface="Times New Roman" pitchFamily="18" charset="0"/>
              </a:rPr>
              <a:t>Glass</a:t>
            </a:r>
            <a:endParaRPr lang="en-US" sz="2400">
              <a:latin typeface="Times New Roman" pitchFamily="18" charset="0"/>
            </a:endParaRPr>
          </a:p>
          <a:p>
            <a:pPr algn="just"/>
            <a:endParaRPr lang="en-US" sz="1400">
              <a:latin typeface="Times New Roman" pitchFamily="18" charset="0"/>
            </a:endParaRPr>
          </a:p>
          <a:p>
            <a:pPr algn="just"/>
            <a:r>
              <a:rPr lang="en-US">
                <a:latin typeface="Times New Roman" pitchFamily="18" charset="0"/>
              </a:rPr>
              <a:t>• </a:t>
            </a:r>
            <a:r>
              <a:rPr lang="en-US">
                <a:latin typeface="Times New Roman" pitchFamily="18" charset="0"/>
                <a:cs typeface="Times New Roman" pitchFamily="18" charset="0"/>
              </a:rPr>
              <a:t>Glass particles can be found at various crime scenes, such as breaking and entering, hit and run, vandalism, or murder. </a:t>
            </a:r>
          </a:p>
          <a:p>
            <a:pPr algn="just"/>
            <a:endParaRPr lang="en-US" sz="1400">
              <a:latin typeface="Times New Roman" pitchFamily="18" charset="0"/>
              <a:cs typeface="Times New Roman" pitchFamily="18" charset="0"/>
            </a:endParaRPr>
          </a:p>
          <a:p>
            <a:pPr algn="just"/>
            <a:r>
              <a:rPr lang="en-US">
                <a:latin typeface="Times New Roman" pitchFamily="18" charset="0"/>
                <a:cs typeface="Times New Roman" pitchFamily="18" charset="0"/>
              </a:rPr>
              <a:t>• Glass at a crime scene is analyzed to determine its color, surface characteristics, tint, thickness, density, chemical composition, and refractive index (RI).</a:t>
            </a:r>
          </a:p>
          <a:p>
            <a:pPr algn="just"/>
            <a:endParaRPr lang="en-US" sz="1400">
              <a:latin typeface="Times New Roman" pitchFamily="18" charset="0"/>
              <a:cs typeface="Times New Roman" pitchFamily="18" charset="0"/>
            </a:endParaRPr>
          </a:p>
          <a:p>
            <a:pPr algn="just">
              <a:buFont typeface="Arial" charset="0"/>
              <a:buChar char="•"/>
            </a:pPr>
            <a:r>
              <a:rPr lang="en-US">
                <a:latin typeface="Times New Roman" pitchFamily="18" charset="0"/>
                <a:cs typeface="Times New Roman" pitchFamily="18" charset="0"/>
              </a:rPr>
              <a:t> The results of the tests provide clues about the crime and help investigators connect the evidence to a suspect or other object used in a crime, such as matching glass from a crime scene to a headlight to a suspect’s car. </a:t>
            </a:r>
          </a:p>
          <a:p>
            <a:pPr algn="just"/>
            <a:endParaRPr lang="en-US">
              <a:latin typeface="Times New Roman" pitchFamily="18" charset="0"/>
            </a:endParaRPr>
          </a:p>
        </p:txBody>
      </p:sp>
      <p:grpSp>
        <p:nvGrpSpPr>
          <p:cNvPr id="5124" name="Group 9"/>
          <p:cNvGrpSpPr>
            <a:grpSpLocks/>
          </p:cNvGrpSpPr>
          <p:nvPr/>
        </p:nvGrpSpPr>
        <p:grpSpPr bwMode="auto">
          <a:xfrm>
            <a:off x="3962400" y="3810000"/>
            <a:ext cx="3962400" cy="2590800"/>
            <a:chOff x="4504" y="336"/>
            <a:chExt cx="2140" cy="1632"/>
          </a:xfrm>
        </p:grpSpPr>
        <p:pic>
          <p:nvPicPr>
            <p:cNvPr id="5129" name="Picture 10"/>
            <p:cNvPicPr>
              <a:picLocks noChangeAspect="1" noChangeArrowheads="1"/>
            </p:cNvPicPr>
            <p:nvPr/>
          </p:nvPicPr>
          <p:blipFill>
            <a:blip r:embed="rId2" cstate="print"/>
            <a:srcRect/>
            <a:stretch>
              <a:fillRect/>
            </a:stretch>
          </p:blipFill>
          <p:spPr bwMode="auto">
            <a:xfrm>
              <a:off x="4957" y="336"/>
              <a:ext cx="1257" cy="1056"/>
            </a:xfrm>
            <a:prstGeom prst="rect">
              <a:avLst/>
            </a:prstGeom>
            <a:noFill/>
            <a:ln w="9525">
              <a:noFill/>
              <a:miter lim="800000"/>
              <a:headEnd/>
              <a:tailEnd/>
            </a:ln>
          </p:spPr>
        </p:pic>
        <p:sp>
          <p:nvSpPr>
            <p:cNvPr id="5130" name="Text Box 11"/>
            <p:cNvSpPr txBox="1">
              <a:spLocks noChangeArrowheads="1"/>
            </p:cNvSpPr>
            <p:nvPr/>
          </p:nvSpPr>
          <p:spPr bwMode="auto">
            <a:xfrm>
              <a:off x="4504" y="1445"/>
              <a:ext cx="2140" cy="523"/>
            </a:xfrm>
            <a:prstGeom prst="rect">
              <a:avLst/>
            </a:prstGeom>
            <a:noFill/>
            <a:ln w="9525">
              <a:noFill/>
              <a:miter lim="800000"/>
              <a:headEnd/>
              <a:tailEnd/>
            </a:ln>
          </p:spPr>
          <p:txBody>
            <a:bodyPr lIns="91430" tIns="45716" rIns="91430" bIns="45716">
              <a:spAutoFit/>
            </a:bodyPr>
            <a:lstStyle/>
            <a:p>
              <a:pPr algn="just">
                <a:spcBef>
                  <a:spcPct val="50000"/>
                </a:spcBef>
              </a:pPr>
              <a:r>
                <a:rPr lang="en-US" sz="1600">
                  <a:latin typeface="Times New Roman" pitchFamily="18" charset="0"/>
                </a:rPr>
                <a:t>The pattern of cracks in a windshield fracture can reveal information about speed, occupant position, and angle of impact. </a:t>
              </a:r>
            </a:p>
          </p:txBody>
        </p:sp>
      </p:grpSp>
      <p:pic>
        <p:nvPicPr>
          <p:cNvPr id="5125" name="Picture 8"/>
          <p:cNvPicPr>
            <a:picLocks noChangeAspect="1" noChangeArrowheads="1"/>
          </p:cNvPicPr>
          <p:nvPr/>
        </p:nvPicPr>
        <p:blipFill>
          <a:blip r:embed="rId3" cstate="print"/>
          <a:srcRect/>
          <a:stretch>
            <a:fillRect/>
          </a:stretch>
        </p:blipFill>
        <p:spPr bwMode="auto">
          <a:xfrm>
            <a:off x="381000" y="3352800"/>
            <a:ext cx="3429000" cy="2286000"/>
          </a:xfrm>
          <a:prstGeom prst="rect">
            <a:avLst/>
          </a:prstGeom>
          <a:noFill/>
          <a:ln w="9525">
            <a:noFill/>
            <a:miter lim="800000"/>
            <a:headEnd/>
            <a:tailEnd/>
          </a:ln>
        </p:spPr>
      </p:pic>
      <p:sp>
        <p:nvSpPr>
          <p:cNvPr id="5126" name="Text Box 3"/>
          <p:cNvSpPr txBox="1">
            <a:spLocks noChangeArrowheads="1"/>
          </p:cNvSpPr>
          <p:nvPr/>
        </p:nvSpPr>
        <p:spPr bwMode="auto">
          <a:xfrm>
            <a:off x="381000" y="5638800"/>
            <a:ext cx="3429000" cy="338138"/>
          </a:xfrm>
          <a:prstGeom prst="rect">
            <a:avLst/>
          </a:prstGeom>
          <a:noFill/>
          <a:ln w="9525">
            <a:noFill/>
            <a:miter lim="800000"/>
            <a:headEnd/>
            <a:tailEnd/>
          </a:ln>
        </p:spPr>
        <p:txBody>
          <a:bodyPr lIns="91430" tIns="45716" rIns="91430" bIns="45716">
            <a:spAutoFit/>
          </a:bodyPr>
          <a:lstStyle/>
          <a:p>
            <a:pPr algn="ctr">
              <a:spcBef>
                <a:spcPct val="50000"/>
              </a:spcBef>
            </a:pPr>
            <a:r>
              <a:rPr lang="en-US" sz="1600">
                <a:latin typeface="Times New Roman" pitchFamily="18" charset="0"/>
              </a:rPr>
              <a:t>Magnified image of glass fragments</a:t>
            </a:r>
          </a:p>
        </p:txBody>
      </p:sp>
      <p:pic>
        <p:nvPicPr>
          <p:cNvPr id="5127" name="Picture 9" descr="C:\Users\Tracy\AppData\Local\Microsoft\Windows\Temporary Internet Files\Content.IE5\QA989NRI\MCj04347990000[1].png">
            <a:hlinkClick r:id="rId4"/>
          </p:cNvPr>
          <p:cNvPicPr>
            <a:picLocks noChangeAspect="1" noChangeArrowheads="1"/>
          </p:cNvPicPr>
          <p:nvPr/>
        </p:nvPicPr>
        <p:blipFill>
          <a:blip r:embed="rId5" cstate="print"/>
          <a:srcRect/>
          <a:stretch>
            <a:fillRect/>
          </a:stretch>
        </p:blipFill>
        <p:spPr bwMode="auto">
          <a:xfrm>
            <a:off x="7620000" y="3048000"/>
            <a:ext cx="1295400" cy="1295400"/>
          </a:xfrm>
          <a:prstGeom prst="rect">
            <a:avLst/>
          </a:prstGeom>
          <a:noFill/>
          <a:ln w="9525">
            <a:noFill/>
            <a:miter lim="800000"/>
            <a:headEnd/>
            <a:tailEnd/>
          </a:ln>
        </p:spPr>
      </p:pic>
      <p:sp>
        <p:nvSpPr>
          <p:cNvPr id="5128" name="TextBox 9"/>
          <p:cNvSpPr txBox="1">
            <a:spLocks noChangeArrowheads="1"/>
          </p:cNvSpPr>
          <p:nvPr/>
        </p:nvSpPr>
        <p:spPr bwMode="auto">
          <a:xfrm>
            <a:off x="7696200" y="4343400"/>
            <a:ext cx="1219200" cy="523875"/>
          </a:xfrm>
          <a:prstGeom prst="rect">
            <a:avLst/>
          </a:prstGeom>
          <a:noFill/>
          <a:ln w="9525">
            <a:noFill/>
            <a:miter lim="800000"/>
            <a:headEnd/>
            <a:tailEnd/>
          </a:ln>
        </p:spPr>
        <p:txBody>
          <a:bodyPr>
            <a:spAutoFit/>
          </a:bodyPr>
          <a:lstStyle/>
          <a:p>
            <a:pPr algn="ctr"/>
            <a:r>
              <a:rPr lang="en-US" sz="1400" b="1"/>
              <a:t>CSI Glass Analysis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3"/>
          <p:cNvSpPr txBox="1">
            <a:spLocks noChangeArrowheads="1"/>
          </p:cNvSpPr>
          <p:nvPr/>
        </p:nvSpPr>
        <p:spPr bwMode="auto">
          <a:xfrm>
            <a:off x="2895600" y="6613525"/>
            <a:ext cx="6248400" cy="244475"/>
          </a:xfrm>
          <a:prstGeom prst="rect">
            <a:avLst/>
          </a:prstGeom>
          <a:noFill/>
          <a:ln w="9525">
            <a:noFill/>
            <a:miter lim="800000"/>
            <a:headEnd/>
            <a:tailEnd/>
          </a:ln>
        </p:spPr>
        <p:txBody>
          <a:bodyPr lIns="91430" tIns="45716" rIns="91430" bIns="45716">
            <a:spAutoFit/>
          </a:bodyPr>
          <a:lstStyle/>
          <a:p>
            <a:pPr algn="r">
              <a:spcBef>
                <a:spcPct val="50000"/>
              </a:spcBef>
            </a:pPr>
            <a:r>
              <a:rPr lang="en-US" sz="1000">
                <a:latin typeface="Times New Roman" pitchFamily="18" charset="0"/>
              </a:rPr>
              <a:t>Image: http://www.state.nj.us/njsp/divorg/invest/criminalistics.html</a:t>
            </a:r>
          </a:p>
        </p:txBody>
      </p:sp>
      <p:sp>
        <p:nvSpPr>
          <p:cNvPr id="6147" name="Text Box 6"/>
          <p:cNvSpPr txBox="1">
            <a:spLocks noChangeArrowheads="1"/>
          </p:cNvSpPr>
          <p:nvPr/>
        </p:nvSpPr>
        <p:spPr bwMode="auto">
          <a:xfrm>
            <a:off x="152400" y="152400"/>
            <a:ext cx="8839200" cy="2800350"/>
          </a:xfrm>
          <a:prstGeom prst="rect">
            <a:avLst/>
          </a:prstGeom>
          <a:noFill/>
          <a:ln w="9525">
            <a:noFill/>
            <a:miter lim="800000"/>
            <a:headEnd/>
            <a:tailEnd/>
          </a:ln>
        </p:spPr>
        <p:txBody>
          <a:bodyPr lIns="91430" tIns="45716" rIns="91430" bIns="45716">
            <a:spAutoFit/>
          </a:bodyPr>
          <a:lstStyle/>
          <a:p>
            <a:r>
              <a:rPr lang="en-US" sz="2400" b="1">
                <a:latin typeface="Times New Roman" pitchFamily="18" charset="0"/>
              </a:rPr>
              <a:t>Explosives</a:t>
            </a:r>
          </a:p>
          <a:p>
            <a:endParaRPr lang="en-US" sz="1400">
              <a:latin typeface="Times New Roman" pitchFamily="18" charset="0"/>
            </a:endParaRPr>
          </a:p>
          <a:p>
            <a:pPr algn="just"/>
            <a:r>
              <a:rPr lang="en-US">
                <a:latin typeface="Times New Roman" pitchFamily="18" charset="0"/>
              </a:rPr>
              <a:t>•  Explosive substances can be examined to determine its chemical composition to identify the type of explosive used and its origin. </a:t>
            </a:r>
          </a:p>
          <a:p>
            <a:pPr algn="just"/>
            <a:endParaRPr lang="en-US" sz="1400">
              <a:latin typeface="Times New Roman" pitchFamily="18" charset="0"/>
            </a:endParaRPr>
          </a:p>
          <a:p>
            <a:pPr algn="just"/>
            <a:r>
              <a:rPr lang="en-US">
                <a:latin typeface="Times New Roman" pitchFamily="18" charset="0"/>
              </a:rPr>
              <a:t>• Traces of explosives found on a suspect’s clothing, skin, hair, or other objects may be matched to explosives from the crime scene.</a:t>
            </a:r>
          </a:p>
          <a:p>
            <a:pPr algn="just"/>
            <a:endParaRPr lang="en-US" sz="1400">
              <a:latin typeface="Times New Roman" pitchFamily="18" charset="0"/>
            </a:endParaRPr>
          </a:p>
          <a:p>
            <a:pPr algn="just">
              <a:buFont typeface="Arial" charset="0"/>
              <a:buChar char="•"/>
            </a:pPr>
            <a:r>
              <a:rPr lang="en-US">
                <a:latin typeface="Times New Roman" pitchFamily="18" charset="0"/>
              </a:rPr>
              <a:t> Materials used to make an explosive device will be compared to evidence found in the suspect’s possession to confirm a match. </a:t>
            </a:r>
          </a:p>
        </p:txBody>
      </p:sp>
      <p:pic>
        <p:nvPicPr>
          <p:cNvPr id="6148" name="Picture 2"/>
          <p:cNvPicPr>
            <a:picLocks noChangeAspect="1" noChangeArrowheads="1"/>
          </p:cNvPicPr>
          <p:nvPr/>
        </p:nvPicPr>
        <p:blipFill>
          <a:blip r:embed="rId2" cstate="print"/>
          <a:srcRect/>
          <a:stretch>
            <a:fillRect/>
          </a:stretch>
        </p:blipFill>
        <p:spPr bwMode="auto">
          <a:xfrm>
            <a:off x="2514600" y="3200400"/>
            <a:ext cx="6000750" cy="3040063"/>
          </a:xfrm>
          <a:prstGeom prst="rect">
            <a:avLst/>
          </a:prstGeom>
          <a:noFill/>
          <a:ln w="9525">
            <a:noFill/>
            <a:miter lim="800000"/>
            <a:headEnd/>
            <a:tailEnd/>
          </a:ln>
        </p:spPr>
      </p:pic>
      <p:pic>
        <p:nvPicPr>
          <p:cNvPr id="6149" name="Picture 9" descr="C:\Users\Tracy\AppData\Local\Microsoft\Windows\Temporary Internet Files\Content.IE5\QA989NRI\MCj04347990000[1].png">
            <a:hlinkClick r:id="rId3"/>
          </p:cNvPr>
          <p:cNvPicPr>
            <a:picLocks noChangeAspect="1" noChangeArrowheads="1"/>
          </p:cNvPicPr>
          <p:nvPr/>
        </p:nvPicPr>
        <p:blipFill>
          <a:blip r:embed="rId4" cstate="print"/>
          <a:srcRect/>
          <a:stretch>
            <a:fillRect/>
          </a:stretch>
        </p:blipFill>
        <p:spPr bwMode="auto">
          <a:xfrm>
            <a:off x="457200" y="3581400"/>
            <a:ext cx="1295400" cy="1295400"/>
          </a:xfrm>
          <a:prstGeom prst="rect">
            <a:avLst/>
          </a:prstGeom>
          <a:noFill/>
          <a:ln w="9525">
            <a:noFill/>
            <a:miter lim="800000"/>
            <a:headEnd/>
            <a:tailEnd/>
          </a:ln>
        </p:spPr>
      </p:pic>
      <p:sp>
        <p:nvSpPr>
          <p:cNvPr id="6150" name="TextBox 5"/>
          <p:cNvSpPr txBox="1">
            <a:spLocks noChangeArrowheads="1"/>
          </p:cNvSpPr>
          <p:nvPr/>
        </p:nvSpPr>
        <p:spPr bwMode="auto">
          <a:xfrm>
            <a:off x="381000" y="5029200"/>
            <a:ext cx="1371600" cy="584200"/>
          </a:xfrm>
          <a:prstGeom prst="rect">
            <a:avLst/>
          </a:prstGeom>
          <a:noFill/>
          <a:ln w="9525">
            <a:noFill/>
            <a:miter lim="800000"/>
            <a:headEnd/>
            <a:tailEnd/>
          </a:ln>
        </p:spPr>
        <p:txBody>
          <a:bodyPr>
            <a:spAutoFit/>
          </a:bodyPr>
          <a:lstStyle/>
          <a:p>
            <a:pPr algn="ctr"/>
            <a:r>
              <a:rPr lang="en-US" sz="1600" b="1"/>
              <a:t>CSI &amp; Explosives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4800600" y="6500813"/>
            <a:ext cx="3865563" cy="244475"/>
          </a:xfrm>
          <a:prstGeom prst="rect">
            <a:avLst/>
          </a:prstGeom>
          <a:noFill/>
          <a:ln w="9525">
            <a:noFill/>
            <a:miter lim="800000"/>
            <a:headEnd/>
            <a:tailEnd/>
          </a:ln>
        </p:spPr>
        <p:txBody>
          <a:bodyPr lIns="91430" tIns="45716" rIns="91430" bIns="45716">
            <a:spAutoFit/>
          </a:bodyPr>
          <a:lstStyle/>
          <a:p>
            <a:pPr algn="ctr">
              <a:spcBef>
                <a:spcPct val="50000"/>
              </a:spcBef>
            </a:pPr>
            <a:r>
              <a:rPr lang="en-US" sz="1000">
                <a:latin typeface="Times New Roman" pitchFamily="18" charset="0"/>
              </a:rPr>
              <a:t>Image: http://www.geocities.com/j_ksinha/img/mid1.gif</a:t>
            </a:r>
          </a:p>
        </p:txBody>
      </p:sp>
      <p:grpSp>
        <p:nvGrpSpPr>
          <p:cNvPr id="7171" name="Group 15"/>
          <p:cNvGrpSpPr>
            <a:grpSpLocks/>
          </p:cNvGrpSpPr>
          <p:nvPr/>
        </p:nvGrpSpPr>
        <p:grpSpPr bwMode="auto">
          <a:xfrm>
            <a:off x="152400" y="152400"/>
            <a:ext cx="8686800" cy="6486525"/>
            <a:chOff x="144" y="1536"/>
            <a:chExt cx="5472" cy="4086"/>
          </a:xfrm>
        </p:grpSpPr>
        <p:sp>
          <p:nvSpPr>
            <p:cNvPr id="7175" name="Text Box 7"/>
            <p:cNvSpPr txBox="1">
              <a:spLocks noChangeArrowheads="1"/>
            </p:cNvSpPr>
            <p:nvPr/>
          </p:nvSpPr>
          <p:spPr bwMode="auto">
            <a:xfrm>
              <a:off x="144" y="1536"/>
              <a:ext cx="5472" cy="2404"/>
            </a:xfrm>
            <a:prstGeom prst="rect">
              <a:avLst/>
            </a:prstGeom>
            <a:noFill/>
            <a:ln w="9525">
              <a:noFill/>
              <a:miter lim="800000"/>
              <a:headEnd/>
              <a:tailEnd/>
            </a:ln>
          </p:spPr>
          <p:txBody>
            <a:bodyPr lIns="91430" tIns="45716" rIns="91430" bIns="45716">
              <a:spAutoFit/>
            </a:bodyPr>
            <a:lstStyle/>
            <a:p>
              <a:r>
                <a:rPr lang="en-US" sz="2400" b="1">
                  <a:latin typeface="Times New Roman" pitchFamily="18" charset="0"/>
                </a:rPr>
                <a:t>Ballistics</a:t>
              </a:r>
            </a:p>
            <a:p>
              <a:endParaRPr lang="en-US" sz="1400">
                <a:latin typeface="Times New Roman" pitchFamily="18" charset="0"/>
              </a:endParaRPr>
            </a:p>
            <a:p>
              <a:pPr algn="just"/>
              <a:r>
                <a:rPr lang="en-US">
                  <a:latin typeface="Times New Roman" pitchFamily="18" charset="0"/>
                </a:rPr>
                <a:t>• Characteristics of ammunition, firearms, and residue are examined to find matches between suspects and the evidence found at a crime scene.</a:t>
              </a:r>
            </a:p>
            <a:p>
              <a:pPr algn="just"/>
              <a:endParaRPr lang="en-US" sz="1400">
                <a:latin typeface="Times New Roman" pitchFamily="18" charset="0"/>
              </a:endParaRPr>
            </a:p>
            <a:p>
              <a:pPr algn="just"/>
              <a:r>
                <a:rPr lang="en-US">
                  <a:latin typeface="Times New Roman" pitchFamily="18" charset="0"/>
                </a:rPr>
                <a:t>• Chemical tests can reveal </a:t>
              </a:r>
              <a:r>
                <a:rPr lang="en-US" b="1">
                  <a:latin typeface="Times New Roman" pitchFamily="18" charset="0"/>
                </a:rPr>
                <a:t>gunshot residue (GSR) </a:t>
              </a:r>
              <a:r>
                <a:rPr lang="en-US">
                  <a:latin typeface="Times New Roman" pitchFamily="18" charset="0"/>
                </a:rPr>
                <a:t>on the hands, face, or clothing of a victim or suspect to indicate how close a person was to a fired gun.</a:t>
              </a:r>
            </a:p>
            <a:p>
              <a:pPr algn="just"/>
              <a:endParaRPr lang="en-US" sz="1400">
                <a:latin typeface="Times New Roman" pitchFamily="18" charset="0"/>
              </a:endParaRPr>
            </a:p>
            <a:p>
              <a:pPr algn="just">
                <a:buFont typeface="Arial" charset="0"/>
                <a:buChar char="•"/>
              </a:pPr>
              <a:r>
                <a:rPr lang="en-US">
                  <a:latin typeface="Times New Roman" pitchFamily="18" charset="0"/>
                  <a:cs typeface="Times New Roman" pitchFamily="18" charset="0"/>
                </a:rPr>
                <a:t> Rifling (grooves) in a gun barrel causes distinctive grooves, indentations and scratches upon fired bullets, which can be matched to the weapon that fired them.</a:t>
              </a:r>
            </a:p>
            <a:p>
              <a:pPr algn="just"/>
              <a:endParaRPr lang="en-US" sz="1400">
                <a:latin typeface="Times New Roman" pitchFamily="18" charset="0"/>
                <a:cs typeface="Times New Roman" pitchFamily="18" charset="0"/>
              </a:endParaRPr>
            </a:p>
            <a:p>
              <a:pPr algn="just">
                <a:buFont typeface="Arial" charset="0"/>
                <a:buChar char="•"/>
              </a:pPr>
              <a:r>
                <a:rPr lang="en-US">
                  <a:latin typeface="Times New Roman" pitchFamily="18" charset="0"/>
                  <a:cs typeface="Times New Roman" pitchFamily="18" charset="0"/>
                </a:rPr>
                <a:t> Police are able to search the </a:t>
              </a:r>
              <a:r>
                <a:rPr lang="en-US" b="1">
                  <a:latin typeface="Times New Roman" pitchFamily="18" charset="0"/>
                  <a:cs typeface="Times New Roman" pitchFamily="18" charset="0"/>
                </a:rPr>
                <a:t>Integrated Ballistics Identification System  (IBIS) </a:t>
              </a:r>
              <a:r>
                <a:rPr lang="en-US">
                  <a:latin typeface="Times New Roman" pitchFamily="18" charset="0"/>
                  <a:cs typeface="Times New Roman" pitchFamily="18" charset="0"/>
                </a:rPr>
                <a:t>database</a:t>
              </a:r>
              <a:r>
                <a:rPr lang="en-US" b="1">
                  <a:latin typeface="Times New Roman" pitchFamily="18" charset="0"/>
                  <a:cs typeface="Times New Roman" pitchFamily="18" charset="0"/>
                </a:rPr>
                <a:t> </a:t>
              </a:r>
              <a:r>
                <a:rPr lang="en-US">
                  <a:latin typeface="Times New Roman" pitchFamily="18" charset="0"/>
                  <a:cs typeface="Times New Roman" pitchFamily="18" charset="0"/>
                </a:rPr>
                <a:t>to compare markings from bullets, cartridge cases, and shotgun shells to ballistic evidence.</a:t>
              </a:r>
              <a:endParaRPr lang="en-US" b="1">
                <a:latin typeface="Times New Roman" pitchFamily="18" charset="0"/>
                <a:cs typeface="Times New Roman" pitchFamily="18" charset="0"/>
              </a:endParaRPr>
            </a:p>
            <a:p>
              <a:pPr algn="just">
                <a:buFont typeface="Arial" charset="0"/>
                <a:buChar char="•"/>
              </a:pPr>
              <a:endParaRPr lang="en-US">
                <a:latin typeface="Times New Roman" pitchFamily="18" charset="0"/>
                <a:cs typeface="Times New Roman" pitchFamily="18" charset="0"/>
              </a:endParaRPr>
            </a:p>
          </p:txBody>
        </p:sp>
        <p:grpSp>
          <p:nvGrpSpPr>
            <p:cNvPr id="7176" name="Group 14"/>
            <p:cNvGrpSpPr>
              <a:grpSpLocks/>
            </p:cNvGrpSpPr>
            <p:nvPr/>
          </p:nvGrpSpPr>
          <p:grpSpPr bwMode="auto">
            <a:xfrm>
              <a:off x="276" y="3840"/>
              <a:ext cx="1872" cy="1782"/>
              <a:chOff x="276" y="3840"/>
              <a:chExt cx="1872" cy="1782"/>
            </a:xfrm>
          </p:grpSpPr>
          <p:pic>
            <p:nvPicPr>
              <p:cNvPr id="7177" name="Picture 12"/>
              <p:cNvPicPr>
                <a:picLocks noChangeAspect="1" noChangeArrowheads="1"/>
              </p:cNvPicPr>
              <p:nvPr/>
            </p:nvPicPr>
            <p:blipFill>
              <a:blip r:embed="rId2" cstate="print"/>
              <a:srcRect/>
              <a:stretch>
                <a:fillRect/>
              </a:stretch>
            </p:blipFill>
            <p:spPr bwMode="auto">
              <a:xfrm>
                <a:off x="672" y="3840"/>
                <a:ext cx="1080" cy="1152"/>
              </a:xfrm>
              <a:prstGeom prst="rect">
                <a:avLst/>
              </a:prstGeom>
              <a:noFill/>
              <a:ln w="9525">
                <a:noFill/>
                <a:miter lim="800000"/>
                <a:headEnd/>
                <a:tailEnd/>
              </a:ln>
            </p:spPr>
          </p:pic>
          <p:sp>
            <p:nvSpPr>
              <p:cNvPr id="7178" name="Text Box 13"/>
              <p:cNvSpPr txBox="1">
                <a:spLocks noChangeArrowheads="1"/>
              </p:cNvSpPr>
              <p:nvPr/>
            </p:nvSpPr>
            <p:spPr bwMode="auto">
              <a:xfrm>
                <a:off x="276" y="5040"/>
                <a:ext cx="1872" cy="582"/>
              </a:xfrm>
              <a:prstGeom prst="rect">
                <a:avLst/>
              </a:prstGeom>
              <a:noFill/>
              <a:ln w="9525">
                <a:noFill/>
                <a:miter lim="800000"/>
                <a:headEnd/>
                <a:tailEnd/>
              </a:ln>
            </p:spPr>
            <p:txBody>
              <a:bodyPr>
                <a:spAutoFit/>
              </a:bodyPr>
              <a:lstStyle/>
              <a:p>
                <a:pPr algn="ctr">
                  <a:spcBef>
                    <a:spcPct val="50000"/>
                  </a:spcBef>
                </a:pPr>
                <a:r>
                  <a:rPr lang="en-US">
                    <a:latin typeface="Times New Roman" pitchFamily="18" charset="0"/>
                  </a:rPr>
                  <a:t>Investigators can compare the striations on bullets to see if they match.</a:t>
                </a:r>
              </a:p>
            </p:txBody>
          </p:sp>
        </p:grpSp>
      </p:grpSp>
      <p:sp>
        <p:nvSpPr>
          <p:cNvPr id="7172" name="TextBox 8"/>
          <p:cNvSpPr txBox="1">
            <a:spLocks noChangeArrowheads="1"/>
          </p:cNvSpPr>
          <p:nvPr/>
        </p:nvSpPr>
        <p:spPr bwMode="auto">
          <a:xfrm>
            <a:off x="4038600" y="3962400"/>
            <a:ext cx="3962400" cy="1200150"/>
          </a:xfrm>
          <a:prstGeom prst="rect">
            <a:avLst/>
          </a:prstGeom>
          <a:solidFill>
            <a:srgbClr val="FFC000"/>
          </a:solidFill>
          <a:ln w="28575">
            <a:solidFill>
              <a:schemeClr val="tx1"/>
            </a:solidFill>
            <a:miter lim="800000"/>
            <a:headEnd/>
            <a:tailEnd/>
          </a:ln>
        </p:spPr>
        <p:txBody>
          <a:bodyPr>
            <a:spAutoFit/>
          </a:bodyPr>
          <a:lstStyle/>
          <a:p>
            <a:pPr algn="ctr"/>
            <a:r>
              <a:rPr lang="en-US" b="1">
                <a:latin typeface="Times New Roman" pitchFamily="18" charset="0"/>
                <a:cs typeface="Times New Roman" pitchFamily="18" charset="0"/>
              </a:rPr>
              <a:t>Did you know? </a:t>
            </a:r>
          </a:p>
          <a:p>
            <a:pPr algn="just"/>
            <a:r>
              <a:rPr lang="en-US" b="1">
                <a:latin typeface="Times New Roman" pitchFamily="18" charset="0"/>
                <a:cs typeface="Times New Roman" pitchFamily="18" charset="0"/>
              </a:rPr>
              <a:t>Caliber</a:t>
            </a:r>
            <a:r>
              <a:rPr lang="en-US">
                <a:latin typeface="Times New Roman" pitchFamily="18" charset="0"/>
                <a:cs typeface="Times New Roman" pitchFamily="18" charset="0"/>
              </a:rPr>
              <a:t> (handguns &amp; rifles) or </a:t>
            </a:r>
            <a:r>
              <a:rPr lang="en-US" b="1">
                <a:latin typeface="Times New Roman" pitchFamily="18" charset="0"/>
                <a:cs typeface="Times New Roman" pitchFamily="18" charset="0"/>
              </a:rPr>
              <a:t>gauge</a:t>
            </a:r>
            <a:r>
              <a:rPr lang="en-US">
                <a:latin typeface="Times New Roman" pitchFamily="18" charset="0"/>
                <a:cs typeface="Times New Roman" pitchFamily="18" charset="0"/>
              </a:rPr>
              <a:t> (shotguns) refers to the size of the internal diameter of a gun’s barrel. </a:t>
            </a:r>
            <a:endParaRPr lang="en-US"/>
          </a:p>
        </p:txBody>
      </p:sp>
      <p:pic>
        <p:nvPicPr>
          <p:cNvPr id="7173" name="Picture 9" descr="C:\Users\Tracy\AppData\Local\Microsoft\Windows\Temporary Internet Files\Content.IE5\YC3XPDR2\MCj04107510000[1].wmf">
            <a:hlinkClick r:id="rId3"/>
          </p:cNvPr>
          <p:cNvPicPr>
            <a:picLocks noChangeAspect="1" noChangeArrowheads="1"/>
          </p:cNvPicPr>
          <p:nvPr/>
        </p:nvPicPr>
        <p:blipFill>
          <a:blip r:embed="rId4" cstate="print"/>
          <a:srcRect/>
          <a:stretch>
            <a:fillRect/>
          </a:stretch>
        </p:blipFill>
        <p:spPr bwMode="auto">
          <a:xfrm>
            <a:off x="4648200" y="5365750"/>
            <a:ext cx="958850" cy="958850"/>
          </a:xfrm>
          <a:prstGeom prst="rect">
            <a:avLst/>
          </a:prstGeom>
          <a:noFill/>
          <a:ln w="9525">
            <a:noFill/>
            <a:miter lim="800000"/>
            <a:headEnd/>
            <a:tailEnd/>
          </a:ln>
        </p:spPr>
      </p:pic>
      <p:sp>
        <p:nvSpPr>
          <p:cNvPr id="7174" name="TextBox 9"/>
          <p:cNvSpPr txBox="1">
            <a:spLocks noChangeArrowheads="1"/>
          </p:cNvSpPr>
          <p:nvPr/>
        </p:nvSpPr>
        <p:spPr bwMode="auto">
          <a:xfrm>
            <a:off x="5638800" y="5518150"/>
            <a:ext cx="2057400" cy="584200"/>
          </a:xfrm>
          <a:prstGeom prst="rect">
            <a:avLst/>
          </a:prstGeom>
          <a:noFill/>
          <a:ln w="9525">
            <a:noFill/>
            <a:miter lim="800000"/>
            <a:headEnd/>
            <a:tailEnd/>
          </a:ln>
        </p:spPr>
        <p:txBody>
          <a:bodyPr>
            <a:spAutoFit/>
          </a:bodyPr>
          <a:lstStyle/>
          <a:p>
            <a:r>
              <a:rPr lang="en-US" sz="1600" b="1"/>
              <a:t>Learn more about ballistics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107950" y="6565900"/>
            <a:ext cx="8991600" cy="246063"/>
          </a:xfrm>
          <a:prstGeom prst="rect">
            <a:avLst/>
          </a:prstGeom>
          <a:noFill/>
          <a:ln w="9525">
            <a:noFill/>
            <a:miter lim="800000"/>
            <a:headEnd/>
            <a:tailEnd/>
          </a:ln>
        </p:spPr>
        <p:txBody>
          <a:bodyPr lIns="91430" tIns="45716" rIns="91430" bIns="45716">
            <a:spAutoFit/>
          </a:bodyPr>
          <a:lstStyle/>
          <a:p>
            <a:pPr algn="ctr">
              <a:spcBef>
                <a:spcPct val="50000"/>
              </a:spcBef>
            </a:pPr>
            <a:r>
              <a:rPr lang="en-US" sz="1000">
                <a:latin typeface="Times New Roman" pitchFamily="18" charset="0"/>
              </a:rPr>
              <a:t>Images: http://www.npsg.uwaterloo.ca/resources/images/microscope/Sand%200004.jpg</a:t>
            </a:r>
          </a:p>
        </p:txBody>
      </p:sp>
      <p:sp>
        <p:nvSpPr>
          <p:cNvPr id="8195" name="Text Box 6"/>
          <p:cNvSpPr txBox="1">
            <a:spLocks noChangeArrowheads="1"/>
          </p:cNvSpPr>
          <p:nvPr/>
        </p:nvSpPr>
        <p:spPr bwMode="auto">
          <a:xfrm>
            <a:off x="3352800" y="228600"/>
            <a:ext cx="5486400" cy="2616200"/>
          </a:xfrm>
          <a:prstGeom prst="rect">
            <a:avLst/>
          </a:prstGeom>
          <a:noFill/>
          <a:ln w="9525">
            <a:noFill/>
            <a:miter lim="800000"/>
            <a:headEnd/>
            <a:tailEnd/>
          </a:ln>
        </p:spPr>
        <p:txBody>
          <a:bodyPr lIns="91430" tIns="45716" rIns="91430" bIns="45716">
            <a:spAutoFit/>
          </a:bodyPr>
          <a:lstStyle/>
          <a:p>
            <a:r>
              <a:rPr lang="en-US" sz="2400" b="1">
                <a:latin typeface="Times New Roman" pitchFamily="18" charset="0"/>
              </a:rPr>
              <a:t>Dust &amp; Dirt</a:t>
            </a:r>
          </a:p>
          <a:p>
            <a:endParaRPr lang="en-US" sz="1400">
              <a:latin typeface="Times New Roman" pitchFamily="18" charset="0"/>
            </a:endParaRPr>
          </a:p>
          <a:p>
            <a:pPr algn="just"/>
            <a:r>
              <a:rPr lang="en-US">
                <a:latin typeface="Times New Roman" pitchFamily="18" charset="0"/>
              </a:rPr>
              <a:t>• Dust, dirt, or sand evidence can reveal where a person has traveled and may be picked up at a crime scene or left behind.</a:t>
            </a:r>
          </a:p>
          <a:p>
            <a:pPr algn="just"/>
            <a:endParaRPr lang="en-US" sz="1400">
              <a:latin typeface="Times New Roman" pitchFamily="18" charset="0"/>
            </a:endParaRPr>
          </a:p>
          <a:p>
            <a:pPr algn="just"/>
            <a:r>
              <a:rPr lang="en-US">
                <a:latin typeface="Times New Roman" pitchFamily="18" charset="0"/>
              </a:rPr>
              <a:t>• Investigators examine the samples for chemical composition, pollen, plant material, and other organic matter to find links to a specific crime scene.</a:t>
            </a:r>
          </a:p>
        </p:txBody>
      </p:sp>
      <p:grpSp>
        <p:nvGrpSpPr>
          <p:cNvPr id="8196" name="Group 13"/>
          <p:cNvGrpSpPr>
            <a:grpSpLocks/>
          </p:cNvGrpSpPr>
          <p:nvPr/>
        </p:nvGrpSpPr>
        <p:grpSpPr bwMode="auto">
          <a:xfrm>
            <a:off x="228600" y="228600"/>
            <a:ext cx="2819400" cy="2508250"/>
            <a:chOff x="228600" y="3285892"/>
            <a:chExt cx="2819400" cy="2508276"/>
          </a:xfrm>
        </p:grpSpPr>
        <p:pic>
          <p:nvPicPr>
            <p:cNvPr id="8200" name="Picture 8"/>
            <p:cNvPicPr>
              <a:picLocks noChangeAspect="1" noChangeArrowheads="1"/>
            </p:cNvPicPr>
            <p:nvPr/>
          </p:nvPicPr>
          <p:blipFill>
            <a:blip r:embed="rId2" cstate="print"/>
            <a:srcRect l="6467" t="2875" r="5173" b="5173"/>
            <a:stretch>
              <a:fillRect/>
            </a:stretch>
          </p:blipFill>
          <p:spPr bwMode="auto">
            <a:xfrm>
              <a:off x="228600" y="3285892"/>
              <a:ext cx="2819400" cy="2200507"/>
            </a:xfrm>
            <a:prstGeom prst="rect">
              <a:avLst/>
            </a:prstGeom>
            <a:noFill/>
            <a:ln w="9525">
              <a:noFill/>
              <a:miter lim="800000"/>
              <a:headEnd/>
              <a:tailEnd/>
            </a:ln>
          </p:spPr>
        </p:pic>
        <p:sp>
          <p:nvSpPr>
            <p:cNvPr id="8201" name="Text Box 6"/>
            <p:cNvSpPr txBox="1">
              <a:spLocks noChangeArrowheads="1"/>
            </p:cNvSpPr>
            <p:nvPr/>
          </p:nvSpPr>
          <p:spPr bwMode="auto">
            <a:xfrm>
              <a:off x="266700" y="5486400"/>
              <a:ext cx="2781300" cy="307768"/>
            </a:xfrm>
            <a:prstGeom prst="rect">
              <a:avLst/>
            </a:prstGeom>
            <a:noFill/>
            <a:ln w="9525">
              <a:noFill/>
              <a:miter lim="800000"/>
              <a:headEnd/>
              <a:tailEnd/>
            </a:ln>
          </p:spPr>
          <p:txBody>
            <a:bodyPr lIns="91430" tIns="45716" rIns="91430" bIns="45716">
              <a:spAutoFit/>
            </a:bodyPr>
            <a:lstStyle/>
            <a:p>
              <a:pPr algn="ctr"/>
              <a:r>
                <a:rPr lang="en-US" sz="1400">
                  <a:latin typeface="Times New Roman" pitchFamily="18" charset="0"/>
                </a:rPr>
                <a:t>Microscopic Image of Sand </a:t>
              </a:r>
            </a:p>
          </p:txBody>
        </p:sp>
      </p:grpSp>
      <p:grpSp>
        <p:nvGrpSpPr>
          <p:cNvPr id="3" name="Group 9"/>
          <p:cNvGrpSpPr>
            <a:grpSpLocks/>
          </p:cNvGrpSpPr>
          <p:nvPr/>
        </p:nvGrpSpPr>
        <p:grpSpPr bwMode="auto">
          <a:xfrm>
            <a:off x="304800" y="3429000"/>
            <a:ext cx="8618538" cy="2616200"/>
            <a:chOff x="96" y="2639"/>
            <a:chExt cx="5429" cy="1648"/>
          </a:xfrm>
        </p:grpSpPr>
        <p:sp>
          <p:nvSpPr>
            <p:cNvPr id="8198" name="Text Box 10"/>
            <p:cNvSpPr txBox="1">
              <a:spLocks noChangeArrowheads="1"/>
            </p:cNvSpPr>
            <p:nvPr/>
          </p:nvSpPr>
          <p:spPr bwMode="auto">
            <a:xfrm>
              <a:off x="96" y="2639"/>
              <a:ext cx="4464" cy="1648"/>
            </a:xfrm>
            <a:prstGeom prst="rect">
              <a:avLst/>
            </a:prstGeom>
            <a:noFill/>
            <a:ln w="9525">
              <a:noFill/>
              <a:miter lim="800000"/>
              <a:headEnd/>
              <a:tailEnd/>
            </a:ln>
          </p:spPr>
          <p:txBody>
            <a:bodyPr lIns="91430" tIns="45716" rIns="91430" bIns="45716">
              <a:spAutoFit/>
            </a:bodyPr>
            <a:lstStyle/>
            <a:p>
              <a:r>
                <a:rPr lang="en-US" sz="2400" b="1">
                  <a:latin typeface="Times New Roman" pitchFamily="18" charset="0"/>
                </a:rPr>
                <a:t>Fingerprints </a:t>
              </a:r>
              <a:br>
                <a:rPr lang="en-US" sz="2400" b="1">
                  <a:latin typeface="Times New Roman" pitchFamily="18" charset="0"/>
                </a:rPr>
              </a:br>
              <a:endParaRPr lang="en-US" sz="1400">
                <a:latin typeface="Times New Roman" pitchFamily="18" charset="0"/>
              </a:endParaRPr>
            </a:p>
            <a:p>
              <a:pPr algn="just"/>
              <a:r>
                <a:rPr lang="en-US">
                  <a:latin typeface="Times New Roman" pitchFamily="18" charset="0"/>
                  <a:cs typeface="Times New Roman" pitchFamily="18" charset="0"/>
                </a:rPr>
                <a:t>• There are 3 types of fingerprint patterns: arches, loops, and whorls. Investigators also identify unique ridge characteristics in a fingerprint that can be used to identify a suspect or victim.</a:t>
              </a:r>
            </a:p>
            <a:p>
              <a:pPr algn="just"/>
              <a:endParaRPr lang="en-US" sz="1400">
                <a:latin typeface="Times New Roman" pitchFamily="18" charset="0"/>
                <a:cs typeface="Times New Roman" pitchFamily="18" charset="0"/>
              </a:endParaRPr>
            </a:p>
            <a:p>
              <a:pPr algn="just"/>
              <a:r>
                <a:rPr lang="en-US">
                  <a:latin typeface="Times New Roman" pitchFamily="18" charset="0"/>
                  <a:cs typeface="Times New Roman" pitchFamily="18" charset="0"/>
                </a:rPr>
                <a:t>• </a:t>
              </a:r>
              <a:r>
                <a:rPr lang="en-US">
                  <a:latin typeface="Times New Roman" pitchFamily="18" charset="0"/>
                </a:rPr>
                <a:t>AFIS (Automated Fingerprint Identification System) is a database used by investigators at local, state, and national levels to search for matches to fingerprints found at a crime scene. </a:t>
              </a:r>
              <a:r>
                <a:rPr lang="en-US"/>
                <a:t> </a:t>
              </a:r>
            </a:p>
          </p:txBody>
        </p:sp>
        <p:pic>
          <p:nvPicPr>
            <p:cNvPr id="8199" name="Picture 11"/>
            <p:cNvPicPr>
              <a:picLocks noChangeAspect="1" noChangeArrowheads="1"/>
            </p:cNvPicPr>
            <p:nvPr/>
          </p:nvPicPr>
          <p:blipFill>
            <a:blip r:embed="rId3" cstate="print"/>
            <a:srcRect/>
            <a:stretch>
              <a:fillRect/>
            </a:stretch>
          </p:blipFill>
          <p:spPr bwMode="auto">
            <a:xfrm rot="5400000">
              <a:off x="4377" y="3008"/>
              <a:ext cx="1331" cy="965"/>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76200" y="6457950"/>
            <a:ext cx="8991600" cy="400050"/>
          </a:xfrm>
          <a:prstGeom prst="rect">
            <a:avLst/>
          </a:prstGeom>
          <a:noFill/>
          <a:ln w="9525">
            <a:noFill/>
            <a:miter lim="800000"/>
            <a:headEnd/>
            <a:tailEnd/>
          </a:ln>
        </p:spPr>
        <p:txBody>
          <a:bodyPr lIns="91430" tIns="45716" rIns="91430" bIns="45716">
            <a:spAutoFit/>
          </a:bodyPr>
          <a:lstStyle/>
          <a:p>
            <a:pPr>
              <a:spcBef>
                <a:spcPct val="50000"/>
              </a:spcBef>
            </a:pPr>
            <a:r>
              <a:rPr lang="en-US" sz="1000">
                <a:latin typeface="Times New Roman" pitchFamily="18" charset="0"/>
              </a:rPr>
              <a:t>Images: http://www.wrongfulconvictionlawsuitdefense.com/uploads/image/28santos_600.jpg, http://www.dps.state.ia.us/DCI/Crime_Lab/images/toolmarks.jpg, &amp; http://www.masterpiecestudios.com/images/171463.gif</a:t>
            </a:r>
          </a:p>
        </p:txBody>
      </p:sp>
      <p:sp>
        <p:nvSpPr>
          <p:cNvPr id="9219" name="Text Box 4"/>
          <p:cNvSpPr txBox="1">
            <a:spLocks noChangeArrowheads="1"/>
          </p:cNvSpPr>
          <p:nvPr/>
        </p:nvSpPr>
        <p:spPr bwMode="auto">
          <a:xfrm>
            <a:off x="152400" y="76200"/>
            <a:ext cx="8763000" cy="3232150"/>
          </a:xfrm>
          <a:prstGeom prst="rect">
            <a:avLst/>
          </a:prstGeom>
          <a:noFill/>
          <a:ln w="9525">
            <a:noFill/>
            <a:miter lim="800000"/>
            <a:headEnd/>
            <a:tailEnd/>
          </a:ln>
        </p:spPr>
        <p:txBody>
          <a:bodyPr lIns="91430" tIns="45716" rIns="91430" bIns="45716">
            <a:spAutoFit/>
          </a:bodyPr>
          <a:lstStyle/>
          <a:p>
            <a:r>
              <a:rPr lang="en-US" sz="2400" b="1">
                <a:latin typeface="Times New Roman" pitchFamily="18" charset="0"/>
              </a:rPr>
              <a:t>Impression Evidence</a:t>
            </a:r>
          </a:p>
          <a:p>
            <a:endParaRPr lang="en-US" sz="1400" b="1">
              <a:latin typeface="Times New Roman" pitchFamily="18" charset="0"/>
            </a:endParaRPr>
          </a:p>
          <a:p>
            <a:r>
              <a:rPr lang="en-US" sz="2000" b="1">
                <a:latin typeface="Times New Roman" pitchFamily="18" charset="0"/>
              </a:rPr>
              <a:t>Shoeprints &amp; Tire Tracks</a:t>
            </a:r>
            <a:endParaRPr lang="en-US" sz="2000">
              <a:latin typeface="Times New Roman" pitchFamily="18" charset="0"/>
            </a:endParaRPr>
          </a:p>
          <a:p>
            <a:pPr algn="just"/>
            <a:r>
              <a:rPr lang="en-US">
                <a:latin typeface="Times New Roman" pitchFamily="18" charset="0"/>
              </a:rPr>
              <a:t>• Impression evidence can be photographed, lifted with tape, or cast with </a:t>
            </a:r>
          </a:p>
          <a:p>
            <a:pPr algn="just"/>
            <a:r>
              <a:rPr lang="en-US">
                <a:latin typeface="Times New Roman" pitchFamily="18" charset="0"/>
              </a:rPr>
              <a:t>plaster to compare to a suspect’s shoes or tires. </a:t>
            </a:r>
          </a:p>
          <a:p>
            <a:pPr algn="just"/>
            <a:r>
              <a:rPr lang="en-US">
                <a:latin typeface="Times New Roman" pitchFamily="18" charset="0"/>
              </a:rPr>
              <a:t>• Investigators will examine the evidence to identify the brand of shoe or tire based on its tread pattern and other physical features to provide leads in the case.</a:t>
            </a:r>
            <a:endParaRPr lang="en-US"/>
          </a:p>
          <a:p>
            <a:pPr algn="just"/>
            <a:r>
              <a:rPr lang="en-US">
                <a:latin typeface="Times New Roman" pitchFamily="18" charset="0"/>
              </a:rPr>
              <a:t>• Shoes and tires will also show wear patterns after being used for a period of time as well as other features (scratches, nicks, and cuts) that can  be used to match evidence to specific items. For example, shoeprints can be matched to a suspect based on how the treads on the shoes that are worn down due to that person’s walking style. </a:t>
            </a:r>
          </a:p>
        </p:txBody>
      </p:sp>
      <p:grpSp>
        <p:nvGrpSpPr>
          <p:cNvPr id="2" name="Group 5"/>
          <p:cNvGrpSpPr>
            <a:grpSpLocks/>
          </p:cNvGrpSpPr>
          <p:nvPr/>
        </p:nvGrpSpPr>
        <p:grpSpPr bwMode="auto">
          <a:xfrm>
            <a:off x="152400" y="3276600"/>
            <a:ext cx="8648700" cy="1308100"/>
            <a:chOff x="144" y="1056"/>
            <a:chExt cx="5448" cy="824"/>
          </a:xfrm>
        </p:grpSpPr>
        <p:sp>
          <p:nvSpPr>
            <p:cNvPr id="9224" name="Text Box 6"/>
            <p:cNvSpPr txBox="1">
              <a:spLocks noChangeArrowheads="1"/>
            </p:cNvSpPr>
            <p:nvPr/>
          </p:nvSpPr>
          <p:spPr bwMode="auto">
            <a:xfrm>
              <a:off x="144" y="1105"/>
              <a:ext cx="4272" cy="775"/>
            </a:xfrm>
            <a:prstGeom prst="rect">
              <a:avLst/>
            </a:prstGeom>
            <a:noFill/>
            <a:ln w="9525">
              <a:noFill/>
              <a:miter lim="800000"/>
              <a:headEnd/>
              <a:tailEnd/>
            </a:ln>
          </p:spPr>
          <p:txBody>
            <a:bodyPr lIns="91430" tIns="45716" rIns="91430" bIns="45716">
              <a:spAutoFit/>
            </a:bodyPr>
            <a:lstStyle/>
            <a:p>
              <a:pPr algn="just"/>
              <a:r>
                <a:rPr lang="en-US" sz="2000" b="1">
                  <a:latin typeface="Times New Roman" pitchFamily="18" charset="0"/>
                </a:rPr>
                <a:t>Bite Marks</a:t>
              </a:r>
              <a:endParaRPr lang="en-US" sz="2000">
                <a:latin typeface="Times New Roman" pitchFamily="18" charset="0"/>
              </a:endParaRPr>
            </a:p>
            <a:p>
              <a:pPr algn="just"/>
              <a:r>
                <a:rPr lang="en-US">
                  <a:latin typeface="Times New Roman" pitchFamily="18" charset="0"/>
                </a:rPr>
                <a:t>•  Each of the 32 teeth in humans is unique due to age and wear.</a:t>
              </a:r>
            </a:p>
            <a:p>
              <a:pPr algn="just"/>
              <a:r>
                <a:rPr lang="en-US">
                  <a:latin typeface="Times New Roman" pitchFamily="18" charset="0"/>
                </a:rPr>
                <a:t>• Impressions and photographs of bite marks left on a victim, assailant, or other object at a crime scene can often be matched to dental records. </a:t>
              </a:r>
              <a:endParaRPr lang="en-US"/>
            </a:p>
          </p:txBody>
        </p:sp>
        <p:pic>
          <p:nvPicPr>
            <p:cNvPr id="9225" name="Picture 7"/>
            <p:cNvPicPr>
              <a:picLocks noChangeAspect="1" noChangeArrowheads="1"/>
            </p:cNvPicPr>
            <p:nvPr/>
          </p:nvPicPr>
          <p:blipFill>
            <a:blip r:embed="rId2" cstate="print"/>
            <a:srcRect/>
            <a:stretch>
              <a:fillRect/>
            </a:stretch>
          </p:blipFill>
          <p:spPr bwMode="auto">
            <a:xfrm>
              <a:off x="4512" y="1056"/>
              <a:ext cx="1080" cy="810"/>
            </a:xfrm>
            <a:prstGeom prst="rect">
              <a:avLst/>
            </a:prstGeom>
            <a:noFill/>
            <a:ln w="9525">
              <a:noFill/>
              <a:miter lim="800000"/>
              <a:headEnd/>
              <a:tailEnd/>
            </a:ln>
          </p:spPr>
        </p:pic>
      </p:grpSp>
      <p:sp>
        <p:nvSpPr>
          <p:cNvPr id="10245" name="Text Box 6"/>
          <p:cNvSpPr txBox="1">
            <a:spLocks noChangeArrowheads="1"/>
          </p:cNvSpPr>
          <p:nvPr/>
        </p:nvSpPr>
        <p:spPr bwMode="auto">
          <a:xfrm>
            <a:off x="152400" y="4814888"/>
            <a:ext cx="6553200" cy="1508125"/>
          </a:xfrm>
          <a:prstGeom prst="rect">
            <a:avLst/>
          </a:prstGeom>
          <a:noFill/>
          <a:ln w="9525">
            <a:noFill/>
            <a:miter lim="800000"/>
            <a:headEnd/>
            <a:tailEnd/>
          </a:ln>
        </p:spPr>
        <p:txBody>
          <a:bodyPr lIns="91430" tIns="45716" rIns="91430" bIns="45716">
            <a:spAutoFit/>
          </a:bodyPr>
          <a:lstStyle/>
          <a:p>
            <a:pPr algn="just"/>
            <a:r>
              <a:rPr lang="en-US" sz="2000" b="1">
                <a:latin typeface="Times New Roman" pitchFamily="18" charset="0"/>
              </a:rPr>
              <a:t>Tool Marks</a:t>
            </a:r>
            <a:endParaRPr lang="en-US" sz="2000">
              <a:latin typeface="Times New Roman" pitchFamily="18" charset="0"/>
            </a:endParaRPr>
          </a:p>
          <a:p>
            <a:pPr algn="just"/>
            <a:r>
              <a:rPr lang="en-US">
                <a:latin typeface="Times New Roman" pitchFamily="18" charset="0"/>
              </a:rPr>
              <a:t>• Tiny nicks and chips form on the edges of a tool as it is used, which can be used to identify matches between evidence and suspects. </a:t>
            </a:r>
          </a:p>
          <a:p>
            <a:pPr algn="just"/>
            <a:r>
              <a:rPr lang="en-US">
                <a:latin typeface="Times New Roman" pitchFamily="18" charset="0"/>
              </a:rPr>
              <a:t>• Tools may also pick up traces of blood or other substances that can be tested or have fingerprints that can be lifted.</a:t>
            </a:r>
          </a:p>
        </p:txBody>
      </p:sp>
      <p:pic>
        <p:nvPicPr>
          <p:cNvPr id="10246" name="Picture 6"/>
          <p:cNvPicPr>
            <a:picLocks noChangeAspect="1" noChangeArrowheads="1"/>
          </p:cNvPicPr>
          <p:nvPr/>
        </p:nvPicPr>
        <p:blipFill>
          <a:blip r:embed="rId3" cstate="print"/>
          <a:srcRect/>
          <a:stretch>
            <a:fillRect/>
          </a:stretch>
        </p:blipFill>
        <p:spPr bwMode="auto">
          <a:xfrm>
            <a:off x="6781800" y="4813300"/>
            <a:ext cx="2081213" cy="1511300"/>
          </a:xfrm>
          <a:prstGeom prst="rect">
            <a:avLst/>
          </a:prstGeom>
          <a:noFill/>
          <a:ln w="9525">
            <a:noFill/>
            <a:miter lim="800000"/>
            <a:headEnd/>
            <a:tailEnd/>
          </a:ln>
        </p:spPr>
      </p:pic>
      <p:pic>
        <p:nvPicPr>
          <p:cNvPr id="9223" name="Picture 5"/>
          <p:cNvPicPr>
            <a:picLocks noChangeAspect="1" noChangeArrowheads="1"/>
          </p:cNvPicPr>
          <p:nvPr/>
        </p:nvPicPr>
        <p:blipFill>
          <a:blip r:embed="rId4" cstate="print"/>
          <a:srcRect l="3595" t="33333"/>
          <a:stretch>
            <a:fillRect/>
          </a:stretch>
        </p:blipFill>
        <p:spPr bwMode="auto">
          <a:xfrm>
            <a:off x="7239000" y="304800"/>
            <a:ext cx="1652588" cy="1143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90488" y="6611938"/>
            <a:ext cx="8991600" cy="246062"/>
          </a:xfrm>
          <a:prstGeom prst="rect">
            <a:avLst/>
          </a:prstGeom>
          <a:noFill/>
          <a:ln w="9525">
            <a:noFill/>
            <a:miter lim="800000"/>
            <a:headEnd/>
            <a:tailEnd/>
          </a:ln>
        </p:spPr>
        <p:txBody>
          <a:bodyPr lIns="91430" tIns="45716" rIns="91430" bIns="45716">
            <a:spAutoFit/>
          </a:bodyPr>
          <a:lstStyle/>
          <a:p>
            <a:pPr algn="ctr">
              <a:spcBef>
                <a:spcPct val="50000"/>
              </a:spcBef>
            </a:pPr>
            <a:r>
              <a:rPr lang="en-US" sz="1000">
                <a:latin typeface="Times New Roman" pitchFamily="18" charset="0"/>
              </a:rPr>
              <a:t>Images: http://www.modernmicroscopy.com/main.asp?article=11&amp;print=true&amp;pix=true</a:t>
            </a:r>
          </a:p>
        </p:txBody>
      </p:sp>
      <p:sp>
        <p:nvSpPr>
          <p:cNvPr id="10243" name="Text Box 3"/>
          <p:cNvSpPr txBox="1">
            <a:spLocks noChangeArrowheads="1"/>
          </p:cNvSpPr>
          <p:nvPr/>
        </p:nvSpPr>
        <p:spPr bwMode="auto">
          <a:xfrm>
            <a:off x="228600" y="228600"/>
            <a:ext cx="8686800" cy="2800350"/>
          </a:xfrm>
          <a:prstGeom prst="rect">
            <a:avLst/>
          </a:prstGeom>
          <a:noFill/>
          <a:ln w="9525">
            <a:noFill/>
            <a:miter lim="800000"/>
            <a:headEnd/>
            <a:tailEnd/>
          </a:ln>
        </p:spPr>
        <p:txBody>
          <a:bodyPr lIns="91430" tIns="45716" rIns="91430" bIns="45716">
            <a:spAutoFit/>
          </a:bodyPr>
          <a:lstStyle/>
          <a:p>
            <a:r>
              <a:rPr lang="en-US" sz="2400" b="1">
                <a:latin typeface="Times New Roman" pitchFamily="18" charset="0"/>
              </a:rPr>
              <a:t>Fracture Matches</a:t>
            </a:r>
          </a:p>
          <a:p>
            <a:endParaRPr lang="en-US" sz="1400">
              <a:latin typeface="Times New Roman" pitchFamily="18" charset="0"/>
            </a:endParaRPr>
          </a:p>
          <a:p>
            <a:pPr algn="just"/>
            <a:r>
              <a:rPr lang="en-US">
                <a:latin typeface="Times New Roman" pitchFamily="18" charset="0"/>
              </a:rPr>
              <a:t>• When an object broken, torn, or cut, two unique edges are formed, which are referred to as fracture lines. </a:t>
            </a:r>
          </a:p>
          <a:p>
            <a:pPr algn="just"/>
            <a:endParaRPr lang="en-US" sz="1400">
              <a:latin typeface="Times New Roman" pitchFamily="18" charset="0"/>
            </a:endParaRPr>
          </a:p>
          <a:p>
            <a:pPr algn="just">
              <a:buFont typeface="Arial" charset="0"/>
              <a:buChar char="•"/>
            </a:pPr>
            <a:r>
              <a:rPr lang="en-US">
                <a:latin typeface="Times New Roman" pitchFamily="18" charset="0"/>
              </a:rPr>
              <a:t> These edges can be compared by the naked eye or with microscopes to see if they fit together , which indicates that they may have been part of the same object at one time.</a:t>
            </a:r>
          </a:p>
          <a:p>
            <a:pPr algn="just"/>
            <a:endParaRPr lang="en-US" sz="1400">
              <a:latin typeface="Times New Roman" pitchFamily="18" charset="0"/>
            </a:endParaRPr>
          </a:p>
          <a:p>
            <a:pPr algn="just"/>
            <a:r>
              <a:rPr lang="en-US">
                <a:latin typeface="Times New Roman" pitchFamily="18" charset="0"/>
              </a:rPr>
              <a:t>• Investigators may compare the edges on pieces of tape, glass fragments, paint chips, pieces of a car from an accident, paper bag, etc. to find possible matches.</a:t>
            </a:r>
          </a:p>
        </p:txBody>
      </p:sp>
      <p:pic>
        <p:nvPicPr>
          <p:cNvPr id="10244" name="Picture 2"/>
          <p:cNvPicPr>
            <a:picLocks noChangeAspect="1" noChangeArrowheads="1"/>
          </p:cNvPicPr>
          <p:nvPr/>
        </p:nvPicPr>
        <p:blipFill>
          <a:blip r:embed="rId2" cstate="print"/>
          <a:srcRect/>
          <a:stretch>
            <a:fillRect/>
          </a:stretch>
        </p:blipFill>
        <p:spPr bwMode="auto">
          <a:xfrm>
            <a:off x="533400" y="3311525"/>
            <a:ext cx="2278063" cy="1905000"/>
          </a:xfrm>
          <a:prstGeom prst="rect">
            <a:avLst/>
          </a:prstGeom>
          <a:noFill/>
          <a:ln w="9525">
            <a:noFill/>
            <a:miter lim="800000"/>
            <a:headEnd/>
            <a:tailEnd/>
          </a:ln>
        </p:spPr>
      </p:pic>
      <p:pic>
        <p:nvPicPr>
          <p:cNvPr id="10245" name="Picture 3"/>
          <p:cNvPicPr>
            <a:picLocks noChangeAspect="1" noChangeArrowheads="1"/>
          </p:cNvPicPr>
          <p:nvPr/>
        </p:nvPicPr>
        <p:blipFill>
          <a:blip r:embed="rId3" cstate="print"/>
          <a:srcRect/>
          <a:stretch>
            <a:fillRect/>
          </a:stretch>
        </p:blipFill>
        <p:spPr bwMode="auto">
          <a:xfrm>
            <a:off x="2438400" y="4648200"/>
            <a:ext cx="2662238" cy="1565275"/>
          </a:xfrm>
          <a:prstGeom prst="rect">
            <a:avLst/>
          </a:prstGeom>
          <a:noFill/>
          <a:ln w="9525">
            <a:noFill/>
            <a:miter lim="800000"/>
            <a:headEnd/>
            <a:tailEnd/>
          </a:ln>
        </p:spPr>
      </p:pic>
      <p:pic>
        <p:nvPicPr>
          <p:cNvPr id="10246" name="Picture 4"/>
          <p:cNvPicPr>
            <a:picLocks noChangeAspect="1" noChangeArrowheads="1"/>
          </p:cNvPicPr>
          <p:nvPr/>
        </p:nvPicPr>
        <p:blipFill>
          <a:blip r:embed="rId4" cstate="print"/>
          <a:srcRect/>
          <a:stretch>
            <a:fillRect/>
          </a:stretch>
        </p:blipFill>
        <p:spPr bwMode="auto">
          <a:xfrm>
            <a:off x="5562600" y="3505200"/>
            <a:ext cx="2994025" cy="1771650"/>
          </a:xfrm>
          <a:prstGeom prst="rect">
            <a:avLst/>
          </a:prstGeom>
          <a:noFill/>
          <a:ln w="9525">
            <a:noFill/>
            <a:miter lim="800000"/>
            <a:headEnd/>
            <a:tailEnd/>
          </a:ln>
        </p:spPr>
      </p:pic>
      <p:pic>
        <p:nvPicPr>
          <p:cNvPr id="10247" name="Picture 7" descr="C:\Users\Tracy\AppData\Local\Microsoft\Windows\Temporary Internet Files\Content.IE5\QA989NRI\MCj04347990000[1].png">
            <a:hlinkClick r:id="rId5"/>
          </p:cNvPr>
          <p:cNvPicPr>
            <a:picLocks noChangeAspect="1" noChangeArrowheads="1"/>
          </p:cNvPicPr>
          <p:nvPr/>
        </p:nvPicPr>
        <p:blipFill>
          <a:blip r:embed="rId6" cstate="print"/>
          <a:srcRect/>
          <a:stretch>
            <a:fillRect/>
          </a:stretch>
        </p:blipFill>
        <p:spPr bwMode="auto">
          <a:xfrm>
            <a:off x="7162800" y="5486400"/>
            <a:ext cx="990600" cy="990600"/>
          </a:xfrm>
          <a:prstGeom prst="rect">
            <a:avLst/>
          </a:prstGeom>
          <a:noFill/>
          <a:ln w="9525">
            <a:noFill/>
            <a:miter lim="800000"/>
            <a:headEnd/>
            <a:tailEnd/>
          </a:ln>
        </p:spPr>
      </p:pic>
      <p:sp>
        <p:nvSpPr>
          <p:cNvPr id="10248" name="TextBox 7"/>
          <p:cNvSpPr txBox="1">
            <a:spLocks noChangeArrowheads="1"/>
          </p:cNvSpPr>
          <p:nvPr/>
        </p:nvSpPr>
        <p:spPr bwMode="auto">
          <a:xfrm>
            <a:off x="5867400" y="5715000"/>
            <a:ext cx="1295400" cy="584200"/>
          </a:xfrm>
          <a:prstGeom prst="rect">
            <a:avLst/>
          </a:prstGeom>
          <a:noFill/>
          <a:ln w="9525">
            <a:noFill/>
            <a:miter lim="800000"/>
            <a:headEnd/>
            <a:tailEnd/>
          </a:ln>
        </p:spPr>
        <p:txBody>
          <a:bodyPr>
            <a:spAutoFit/>
          </a:bodyPr>
          <a:lstStyle/>
          <a:p>
            <a:pPr algn="ctr"/>
            <a:r>
              <a:rPr lang="en-US" sz="1600" b="1"/>
              <a:t>Duct Tape Evidence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1194</TotalTime>
  <Words>1225</Words>
  <Application>Microsoft Office PowerPoint</Application>
  <PresentationFormat>Overhead</PresentationFormat>
  <Paragraphs>161</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Arial Rounded MT Bold</vt:lpstr>
      <vt:lpstr>Times New Roman</vt:lpstr>
      <vt:lpstr>Wingdings 3</vt:lpstr>
      <vt:lpstr>Default Design</vt:lpstr>
      <vt:lpstr>Slide 1</vt:lpstr>
      <vt:lpstr>Locard’s Exchange Principle</vt:lpstr>
      <vt:lpstr>Evidence Examples</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Tracy Trimpe</dc:creator>
  <cp:lastModifiedBy>phillste</cp:lastModifiedBy>
  <cp:revision>251</cp:revision>
  <dcterms:created xsi:type="dcterms:W3CDTF">2007-01-26T00:21:10Z</dcterms:created>
  <dcterms:modified xsi:type="dcterms:W3CDTF">2016-02-04T15:29:29Z</dcterms:modified>
</cp:coreProperties>
</file>